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9"/>
  </p:notesMasterIdLst>
  <p:sldIdLst>
    <p:sldId id="325" r:id="rId2"/>
    <p:sldId id="293" r:id="rId3"/>
    <p:sldId id="319" r:id="rId4"/>
    <p:sldId id="278" r:id="rId5"/>
    <p:sldId id="354" r:id="rId6"/>
    <p:sldId id="347" r:id="rId7"/>
    <p:sldId id="349" r:id="rId8"/>
    <p:sldId id="351" r:id="rId9"/>
    <p:sldId id="350" r:id="rId10"/>
    <p:sldId id="348" r:id="rId11"/>
    <p:sldId id="352" r:id="rId12"/>
    <p:sldId id="353" r:id="rId13"/>
    <p:sldId id="355" r:id="rId14"/>
    <p:sldId id="335" r:id="rId15"/>
    <p:sldId id="338" r:id="rId16"/>
    <p:sldId id="321" r:id="rId17"/>
    <p:sldId id="645" r:id="rId18"/>
    <p:sldId id="646" r:id="rId19"/>
    <p:sldId id="647" r:id="rId20"/>
    <p:sldId id="648" r:id="rId21"/>
    <p:sldId id="342" r:id="rId22"/>
    <p:sldId id="296" r:id="rId23"/>
    <p:sldId id="340" r:id="rId24"/>
    <p:sldId id="361" r:id="rId25"/>
    <p:sldId id="359" r:id="rId26"/>
    <p:sldId id="360" r:id="rId27"/>
    <p:sldId id="256" r:id="rId28"/>
    <p:sldId id="644" r:id="rId29"/>
    <p:sldId id="275" r:id="rId30"/>
    <p:sldId id="276" r:id="rId31"/>
    <p:sldId id="257" r:id="rId32"/>
    <p:sldId id="260" r:id="rId33"/>
    <p:sldId id="261" r:id="rId34"/>
    <p:sldId id="273" r:id="rId35"/>
    <p:sldId id="262" r:id="rId36"/>
    <p:sldId id="263" r:id="rId37"/>
    <p:sldId id="271" r:id="rId38"/>
    <p:sldId id="272" r:id="rId39"/>
    <p:sldId id="264" r:id="rId40"/>
    <p:sldId id="265" r:id="rId41"/>
    <p:sldId id="270" r:id="rId42"/>
    <p:sldId id="643" r:id="rId43"/>
    <p:sldId id="345" r:id="rId44"/>
    <p:sldId id="323" r:id="rId45"/>
    <p:sldId id="346" r:id="rId46"/>
    <p:sldId id="317" r:id="rId47"/>
    <p:sldId id="326" r:id="rId48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50"/>
    </p:embeddedFont>
    <p:embeddedFont>
      <p:font typeface="Montserrat" panose="000005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PPORT | Diogo" initials="S|D" lastIdx="2" clrIdx="0">
    <p:extLst>
      <p:ext uri="{19B8F6BF-5375-455C-9EA6-DF929625EA0E}">
        <p15:presenceInfo xmlns:p15="http://schemas.microsoft.com/office/powerpoint/2012/main" userId="SUPPORT | Dio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dec13c9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dec13c9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B99AD4F8-EF77-BA36-23B0-8ACE3C70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F6B59348-60C6-B59D-6130-C587CF6B6A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6DD5EEB7-081B-7493-F222-52A0D68DC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939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C72FB931-5D8A-2D51-D86C-E14E56A0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3BE3B1FF-CD86-5B48-F1D2-9830E7119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FA2D0B64-9793-1E16-7E9B-B731EFB6A2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330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C1EEDBA2-137B-A313-5CA9-0082860C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E92DE6AB-D0EA-84DD-619C-FB871D5560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7C37A7E3-B693-8329-290E-6115248186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081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38A58A5A-91EC-3D16-1F64-2A2FDB150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F1FF4A13-DADC-83FE-464A-6F76140C9C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121C54BD-33F4-5F99-9F62-11C5A72E68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80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DC4167B1-EFE2-D3C3-3C69-6F657B98B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C6136142-AEAF-73F9-7C9A-040B19306E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9EED3F56-F571-6DC3-B1E8-0DA8D20271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749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689653E1-BB6F-EE40-085A-C188B934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d44ea5b35_1_4:notes">
            <a:extLst>
              <a:ext uri="{FF2B5EF4-FFF2-40B4-BE49-F238E27FC236}">
                <a16:creationId xmlns:a16="http://schemas.microsoft.com/office/drawing/2014/main" id="{5A88001A-CD49-AA32-C10B-1AEB85C9C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d44ea5b35_1_4:notes">
            <a:extLst>
              <a:ext uri="{FF2B5EF4-FFF2-40B4-BE49-F238E27FC236}">
                <a16:creationId xmlns:a16="http://schemas.microsoft.com/office/drawing/2014/main" id="{83BC17B1-37C7-0FA3-3D78-2A8990B096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76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4854946A-6556-1CF7-BEC7-320D6878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74CA9817-2E80-BD77-9FD6-08FFA8697E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3B48D351-1434-293D-1D56-2EF30CF90F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938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f9881d5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f9881d5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FAEFB4E-7047-BA93-14E5-ACBBED08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f9881d538_0_0:notes">
            <a:extLst>
              <a:ext uri="{FF2B5EF4-FFF2-40B4-BE49-F238E27FC236}">
                <a16:creationId xmlns:a16="http://schemas.microsoft.com/office/drawing/2014/main" id="{AD8BB066-DDC8-752D-0870-CD8487D05C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f9881d538_0_0:notes">
            <a:extLst>
              <a:ext uri="{FF2B5EF4-FFF2-40B4-BE49-F238E27FC236}">
                <a16:creationId xmlns:a16="http://schemas.microsoft.com/office/drawing/2014/main" id="{FCB55655-F9FB-2AA9-B0F2-B29C78742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5634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B8556F7-2181-48EC-5AF3-3EC1C9ECD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f9881d538_0_0:notes">
            <a:extLst>
              <a:ext uri="{FF2B5EF4-FFF2-40B4-BE49-F238E27FC236}">
                <a16:creationId xmlns:a16="http://schemas.microsoft.com/office/drawing/2014/main" id="{179C300A-D598-4042-C1A3-7F21BFE805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f9881d538_0_0:notes">
            <a:extLst>
              <a:ext uri="{FF2B5EF4-FFF2-40B4-BE49-F238E27FC236}">
                <a16:creationId xmlns:a16="http://schemas.microsoft.com/office/drawing/2014/main" id="{CF6096F3-ADA0-08B1-9C41-C7B67DDA3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876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494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3D99BD8-5414-8C12-6A01-8A848ECB2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f9881d538_0_0:notes">
            <a:extLst>
              <a:ext uri="{FF2B5EF4-FFF2-40B4-BE49-F238E27FC236}">
                <a16:creationId xmlns:a16="http://schemas.microsoft.com/office/drawing/2014/main" id="{CD41C238-1B4A-5B4C-744C-54B51F3BEF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f9881d538_0_0:notes">
            <a:extLst>
              <a:ext uri="{FF2B5EF4-FFF2-40B4-BE49-F238E27FC236}">
                <a16:creationId xmlns:a16="http://schemas.microsoft.com/office/drawing/2014/main" id="{3BEDF6DB-E48D-AE2E-FC2C-6F09628315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899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272A11F-96F9-D01B-FFE7-D05CE60A5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7BB7ACD8-3937-0DE9-70DF-DB6A03BBE7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E1ACE32D-3C9B-BBFA-5661-EF7B59B187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729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d44ea5b35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d44ea5b35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674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5500FA85-9D3E-BCE9-883A-2F77E89FB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57C6DAB1-8269-550A-8178-8750F583DD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7E3A393D-7E09-A0A9-65FC-D7F55679C8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332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53D28E7-B2B9-E09F-6E1D-267FCA48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325AA46B-5A5B-6401-076C-4DE899D9FC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1285AED2-DB9B-5330-ED30-66686DBB3A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964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150AB73A-0EC0-6327-D69F-633E4F34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1124DB2D-07B4-1C07-975E-BE0E4B0178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11DECC1E-A90B-9F6D-4C82-6D4C6DBA45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778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CC9EDE2C-82C0-F7A6-4E8B-3F9A5FD1A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220F80F4-AA1F-AF62-F939-256420043F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D4903296-EF07-7790-A240-2C0B5F7B41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027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F8A134F1-47B1-FA3A-48C2-809CD9D3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d44ea5b35_1_4:notes">
            <a:extLst>
              <a:ext uri="{FF2B5EF4-FFF2-40B4-BE49-F238E27FC236}">
                <a16:creationId xmlns:a16="http://schemas.microsoft.com/office/drawing/2014/main" id="{3BDF0F28-9A5C-D617-D261-070AE932B7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d44ea5b35_1_4:notes">
            <a:extLst>
              <a:ext uri="{FF2B5EF4-FFF2-40B4-BE49-F238E27FC236}">
                <a16:creationId xmlns:a16="http://schemas.microsoft.com/office/drawing/2014/main" id="{E6BF0208-4FDD-6E41-FAB9-1FEF9434D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230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CEB5E152-821F-3F21-40AD-977E92CC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B1DBF337-6BD2-0B28-AF7B-F184E664F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1B7FBDF7-2095-DE35-B9B3-C7218E337F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140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413D6860-BB89-F1FD-EA74-657FF7D1A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431E2D72-8A9C-C7A6-7998-0F2667B665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29E024BA-9778-C0EF-FF57-3609C4377C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88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F96781FE-9E7A-2BBC-DE27-AD647E4F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291B336A-37FF-EE05-2551-8444922201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A810C29F-5D76-2435-84E6-4B0472A6BF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641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58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70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54E465D6-410A-0FF4-4D65-FB5C5C9E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4937E2FC-4ED8-1A62-CD9E-BDBE6C717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BD6BAD4D-44B5-BDE9-ADEC-05199954F7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59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1203BF35-8A62-EE07-A8EA-67240A0C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CFEB19F3-7364-5F24-C880-87C84E3E19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A4DAD9B2-DA17-6474-70B4-B7347A4BDC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165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92E75779-B5BC-8C78-1C99-4EA4C2B5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5DD8CFC7-1FAB-1EC7-6C95-543E6DB9CA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33B97FA2-714F-4CBA-AF28-183013EE24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90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D785CD23-702E-C6D4-0A56-A7D17F714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7335DB12-9F3B-9259-724B-8DA6193F71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D2155108-6EB4-972B-5598-F4736A06F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282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8235405-4A88-50D5-3D3A-6A351DB04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d44ea5b35_1_8:notes">
            <a:extLst>
              <a:ext uri="{FF2B5EF4-FFF2-40B4-BE49-F238E27FC236}">
                <a16:creationId xmlns:a16="http://schemas.microsoft.com/office/drawing/2014/main" id="{09FE561A-6D2D-D42F-D4D4-4F20D42301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ed44ea5b35_1_8:notes">
            <a:extLst>
              <a:ext uri="{FF2B5EF4-FFF2-40B4-BE49-F238E27FC236}">
                <a16:creationId xmlns:a16="http://schemas.microsoft.com/office/drawing/2014/main" id="{7A9F071A-C04C-7C24-C5D1-E15AF13DDA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93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49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39F2F-B914-03A8-5B5B-00D7C1C5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62C5F1-CD73-679D-42FF-7A2DFFEE1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EB22FA-7C8C-DE68-6B2D-D60E4F57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A6CB-B9AE-45BF-A2B6-FBE0B80AF423}" type="datetimeFigureOut">
              <a:rPr lang="pt-BR" smtClean="0"/>
              <a:t>13/12/2025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1F541F-421C-52BA-7B01-441658BD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8E8FE4-FFE2-702F-591B-39BD0CC7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9C1D-DD55-4E81-8573-52246B2AB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07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pp.powerbi.com/view?r=eyJrIjoiNjliZDFhZGYtODU4Mi00M2JlLWI0NTgtZjA4M2FmMDQ4YzhhIiwidCI6ImM0YjVlMDhjLWFjMjgtNDViZS04MWVjLTlmOTJmYWViOTNkZCJ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rezi.com/view/KIK3JTWFFN6nVHnshQ2V/?referral_token=rDHrx8lnB3F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file/d/19-s3IOVnptSi90WUEUg6M88B880Zi8HL/view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3E1A4C-DC34-AD07-2375-4035EBDC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"/>
            <a:ext cx="9144000" cy="51424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CA50FDBA-5C2C-78B6-DF21-0EB096F88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4A41547A-6484-8DB0-4023-D0CDF9B84A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ED4063E-5755-9630-F4CD-F5DF2F5AB403}"/>
              </a:ext>
            </a:extLst>
          </p:cNvPr>
          <p:cNvSpPr txBox="1"/>
          <p:nvPr/>
        </p:nvSpPr>
        <p:spPr>
          <a:xfrm>
            <a:off x="2965077" y="3240255"/>
            <a:ext cx="5883088" cy="17543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70,61% | 2025 – 85,11%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 melhora de quase 15% se deu em razão da redução do </a:t>
            </a:r>
            <a:r>
              <a:rPr lang="pt-BR" sz="900" dirty="0" err="1">
                <a:solidFill>
                  <a:srgbClr val="002060"/>
                </a:solidFill>
                <a:latin typeface="Montserrat" panose="00000500000000000000" pitchFamily="2" charset="0"/>
              </a:rPr>
              <a:t>churn</a:t>
            </a:r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Implementação de ferramenta de acompanhamento das tratativas a partir da identificação de detratores na pesquisa NPS.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Mesmo com a melhoria no processo do NPS, é preciso realizar ações de Sucesso do Cliente para aumentar a percepção de valor em relação ao SINC.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Aperfeiçoar a gestão das respostas às pesquisas de satisfação para elevar o percentual de retorno.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9E9358-F814-510A-C18E-D058F159A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1" y="148919"/>
            <a:ext cx="7920318" cy="29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5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64F0FA27-31E6-6FD2-E790-18531553E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7B2DA401-1FDB-3F65-D967-38057798F2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3A0F21A-5E41-33DC-DE0E-02B0DC05F540}"/>
              </a:ext>
            </a:extLst>
          </p:cNvPr>
          <p:cNvSpPr txBox="1"/>
          <p:nvPr/>
        </p:nvSpPr>
        <p:spPr>
          <a:xfrm>
            <a:off x="2965077" y="3240255"/>
            <a:ext cx="5883088" cy="17543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82,71% | 2025 – 86,13%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Melhoria de 4% em comparação com ano anterior, melhor estruturação da entrega e avanços no produto..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Adoção de IA para melhoria de performance.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Criação de Comitês para melhoria do produto.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Consolidação do </a:t>
            </a:r>
            <a:r>
              <a:rPr lang="pt-BR" sz="900" dirty="0" err="1">
                <a:solidFill>
                  <a:srgbClr val="002060"/>
                </a:solidFill>
                <a:latin typeface="Montserrat" panose="00000500000000000000" pitchFamily="2" charset="0"/>
              </a:rPr>
              <a:t>Sinc</a:t>
            </a:r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</a:t>
            </a:r>
            <a:r>
              <a:rPr lang="pt-BR" sz="900" dirty="0" err="1">
                <a:solidFill>
                  <a:srgbClr val="002060"/>
                </a:solidFill>
                <a:latin typeface="Montserrat" panose="00000500000000000000" pitchFamily="2" charset="0"/>
              </a:rPr>
              <a:t>Suite</a:t>
            </a:r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, tanto no processo de desenvolvimento quanto na estabilidade das versões.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Velocidade na finalização da migração e entrega dos projetos planejados.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7C049F-9EA5-2459-92D0-E05A7D57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38" y="215151"/>
            <a:ext cx="7751123" cy="29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B96A33F8-A6E4-F2D1-22D0-A0D9FD4E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FE71CDC9-D7EC-EE90-97AA-7F53D4CEC6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0AEF1AF-961C-40A0-5783-0BB9A9B708E0}"/>
              </a:ext>
            </a:extLst>
          </p:cNvPr>
          <p:cNvSpPr txBox="1"/>
          <p:nvPr/>
        </p:nvSpPr>
        <p:spPr>
          <a:xfrm>
            <a:off x="2965077" y="3206635"/>
            <a:ext cx="5883088" cy="18928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76,85% | 2025 – 97,58%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Aumento considerável no resultado principalmente em relação à redução de erros, aliado à melhora na pesquisa de satisfação e distribuição do </a:t>
            </a:r>
            <a:r>
              <a:rPr lang="pt-BR" sz="900" dirty="0" err="1">
                <a:solidFill>
                  <a:srgbClr val="002060"/>
                </a:solidFill>
                <a:latin typeface="Montserrat" panose="00000500000000000000" pitchFamily="2" charset="0"/>
              </a:rPr>
              <a:t>Sinc</a:t>
            </a:r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</a:t>
            </a:r>
            <a:r>
              <a:rPr lang="pt-BR" sz="900" dirty="0" err="1">
                <a:solidFill>
                  <a:srgbClr val="002060"/>
                </a:solidFill>
                <a:latin typeface="Montserrat" panose="00000500000000000000" pitchFamily="2" charset="0"/>
              </a:rPr>
              <a:t>Suite</a:t>
            </a:r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Além dos pontos destacados no comparativo, a automação de testes atingiu quase o dobro do esperado, o que permitiu a melhora na distribuição do sistema e na qualidade.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 redução de erros deve ser perseguida, inclusive para que nos permita aumentar a meta. Isso refletirá em melhora no NPS e na redução do </a:t>
            </a:r>
            <a:r>
              <a:rPr lang="pt-BR" sz="900" dirty="0" err="1">
                <a:solidFill>
                  <a:srgbClr val="002060"/>
                </a:solidFill>
                <a:latin typeface="Montserrat" panose="00000500000000000000" pitchFamily="2" charset="0"/>
              </a:rPr>
              <a:t>churn</a:t>
            </a:r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.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Os demais itens que estão ótimos, tiveram as metas ajustas. Assim como no SAC, a VET deve manter-se atenta para inovações e não se acomodar com o sucesso alcançado.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4B1CCD-F383-2813-E00C-473FC2E65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38" y="118988"/>
            <a:ext cx="7321924" cy="303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EBAEDDC5-917F-6B42-11C0-AE0C2E0B2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97761995-B080-B958-8AA6-066F70F78C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E6BFBBC-C46F-876B-A55C-003C53E1E766}"/>
              </a:ext>
            </a:extLst>
          </p:cNvPr>
          <p:cNvSpPr txBox="1"/>
          <p:nvPr/>
        </p:nvSpPr>
        <p:spPr>
          <a:xfrm>
            <a:off x="2965077" y="3381449"/>
            <a:ext cx="5883088" cy="1477328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72,98% | 2025 – 72,68%</a:t>
            </a:r>
          </a:p>
          <a:p>
            <a:pPr lvl="3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Praticamente repetiu o resultado anterior.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Implementação de benefícios e área de descanso.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Buscando melhorias em processo de avaliação, retenção de talentos e turnover. 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Precisa implantar novidades do produto para evolução do controle e melhoria operacional.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Ações de controle e inadimplência mais rígidas.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B3AD15-607C-9793-6665-2D5625A8C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95" y="136693"/>
            <a:ext cx="8136010" cy="29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8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D93A26A7-F1FC-FEED-0328-F7C257EB5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513E55EF-2B67-6656-33D6-3490C5CF8C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BC518AD-3A53-C56C-72BC-C7C11241FFDD}"/>
              </a:ext>
            </a:extLst>
          </p:cNvPr>
          <p:cNvSpPr txBox="1"/>
          <p:nvPr/>
        </p:nvSpPr>
        <p:spPr>
          <a:xfrm>
            <a:off x="2965077" y="3240255"/>
            <a:ext cx="5883088" cy="1615827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46,54% | 2025 – 63,57%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Apesar de não ter atingido o patamar bom ou ótimo, apresentou melhora de quase 20%.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Mudança na mentalidade dos colaboradores em relação à valorizar o serviço e o produto da Support, aumentando a receita em relação a 2024.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NPS muito abaixo do esperado;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Lucratividade: todos devem ser “agentes comerciais” e sinalizar oportunidades para melhora na receita.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11809A-B657-E020-6D92-AAD2F4D0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2" y="95127"/>
            <a:ext cx="7799295" cy="30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5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>
          <a:extLst>
            <a:ext uri="{FF2B5EF4-FFF2-40B4-BE49-F238E27FC236}">
              <a16:creationId xmlns:a16="http://schemas.microsoft.com/office/drawing/2014/main" id="{F6AEE2F7-50E9-FC80-96C9-59DA9950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DE6559-BE17-1EB6-EB28-CB9DE811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" y="0"/>
            <a:ext cx="9133009" cy="5143500"/>
          </a:xfrm>
          <a:prstGeom prst="rect">
            <a:avLst/>
          </a:prstGeom>
        </p:spPr>
      </p:pic>
      <p:sp>
        <p:nvSpPr>
          <p:cNvPr id="99" name="Google Shape;99;p25">
            <a:extLst>
              <a:ext uri="{FF2B5EF4-FFF2-40B4-BE49-F238E27FC236}">
                <a16:creationId xmlns:a16="http://schemas.microsoft.com/office/drawing/2014/main" id="{7F595905-627E-3DCD-0EF4-BEB836AA8DF1}"/>
              </a:ext>
            </a:extLst>
          </p:cNvPr>
          <p:cNvSpPr txBox="1"/>
          <p:nvPr/>
        </p:nvSpPr>
        <p:spPr>
          <a:xfrm>
            <a:off x="897000" y="1947150"/>
            <a:ext cx="34527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Vivemos em uma era de conexão, onde a busca por informação e a comunicação digital são essenciais para atender às tarefas diárias. Mais do que nunca, pessoas buscam diferenciais que proporcionem controle, gestão, agilidade e indicadores que ofereçam uma visão clara de seus negócios.</a:t>
            </a:r>
            <a:endParaRPr sz="105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25">
            <a:extLst>
              <a:ext uri="{FF2B5EF4-FFF2-40B4-BE49-F238E27FC236}">
                <a16:creationId xmlns:a16="http://schemas.microsoft.com/office/drawing/2014/main" id="{E6D41DF5-B5AD-6BD1-479B-2E7FA8FDFD0A}"/>
              </a:ext>
            </a:extLst>
          </p:cNvPr>
          <p:cNvSpPr txBox="1"/>
          <p:nvPr/>
        </p:nvSpPr>
        <p:spPr>
          <a:xfrm>
            <a:off x="897000" y="1142150"/>
            <a:ext cx="3675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Evoluir é uma constante!</a:t>
            </a:r>
            <a:endParaRPr sz="34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1" name="Google Shape;101;p25">
            <a:extLst>
              <a:ext uri="{FF2B5EF4-FFF2-40B4-BE49-F238E27FC236}">
                <a16:creationId xmlns:a16="http://schemas.microsoft.com/office/drawing/2014/main" id="{E2CD3833-38C8-FE81-293E-6B4584AD9A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350" y="3573455"/>
            <a:ext cx="1638925" cy="41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81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BEE8E5BD-1443-1C52-0BC1-AFDB9332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DB1B80BE-23F1-13DF-D839-F3090A59A2E2}"/>
              </a:ext>
            </a:extLst>
          </p:cNvPr>
          <p:cNvSpPr txBox="1"/>
          <p:nvPr/>
        </p:nvSpPr>
        <p:spPr>
          <a:xfrm>
            <a:off x="591671" y="317300"/>
            <a:ext cx="437029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Pesquisa e desenvolvimento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>
            <a:extLst>
              <a:ext uri="{FF2B5EF4-FFF2-40B4-BE49-F238E27FC236}">
                <a16:creationId xmlns:a16="http://schemas.microsoft.com/office/drawing/2014/main" id="{EE7284CC-8B6C-CFAB-F48C-BD87D2F72C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ADC4F4-3C52-74C8-110C-A80965912686}"/>
              </a:ext>
            </a:extLst>
          </p:cNvPr>
          <p:cNvSpPr txBox="1"/>
          <p:nvPr/>
        </p:nvSpPr>
        <p:spPr>
          <a:xfrm>
            <a:off x="2500299" y="1815353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Painel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SUPPORT_Tela1-2-2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B1B140BC-383F-49EE-202A-E2D18CF9D429}"/>
              </a:ext>
            </a:extLst>
          </p:cNvPr>
          <p:cNvSpPr/>
          <p:nvPr/>
        </p:nvSpPr>
        <p:spPr>
          <a:xfrm>
            <a:off x="3214813" y="937817"/>
            <a:ext cx="2726258" cy="250507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Em andamento</a:t>
            </a:r>
          </a:p>
        </p:txBody>
      </p:sp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6C0E7C16-A3C0-FC89-C162-AC147201B4E6}"/>
              </a:ext>
            </a:extLst>
          </p:cNvPr>
          <p:cNvSpPr/>
          <p:nvPr/>
        </p:nvSpPr>
        <p:spPr>
          <a:xfrm>
            <a:off x="332707" y="919342"/>
            <a:ext cx="2682804" cy="250507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Finalizados</a:t>
            </a:r>
          </a:p>
        </p:txBody>
      </p:sp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1A26D6F2-3CC8-477F-B5E4-234CA843A71B}"/>
              </a:ext>
            </a:extLst>
          </p:cNvPr>
          <p:cNvSpPr/>
          <p:nvPr/>
        </p:nvSpPr>
        <p:spPr>
          <a:xfrm>
            <a:off x="6130536" y="937816"/>
            <a:ext cx="2721926" cy="2505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Vem aí em 2026...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618C645-9CC1-2336-473B-A3DFD4ADCD1B}"/>
              </a:ext>
            </a:extLst>
          </p:cNvPr>
          <p:cNvSpPr/>
          <p:nvPr/>
        </p:nvSpPr>
        <p:spPr>
          <a:xfrm>
            <a:off x="332706" y="1169847"/>
            <a:ext cx="2682800" cy="392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948B6C4-9F9F-92A8-05D7-CA75822E3CFC}"/>
              </a:ext>
            </a:extLst>
          </p:cNvPr>
          <p:cNvSpPr/>
          <p:nvPr/>
        </p:nvSpPr>
        <p:spPr>
          <a:xfrm>
            <a:off x="3213494" y="1179084"/>
            <a:ext cx="2726258" cy="3908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44970B4-FBBB-979D-EE6C-23A85C2914B0}"/>
              </a:ext>
            </a:extLst>
          </p:cNvPr>
          <p:cNvSpPr/>
          <p:nvPr/>
        </p:nvSpPr>
        <p:spPr>
          <a:xfrm>
            <a:off x="6131380" y="1169847"/>
            <a:ext cx="2721926" cy="392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" name="Fluxograma: Documento 11">
            <a:extLst>
              <a:ext uri="{FF2B5EF4-FFF2-40B4-BE49-F238E27FC236}">
                <a16:creationId xmlns:a16="http://schemas.microsoft.com/office/drawing/2014/main" id="{BC4C6374-23E6-4ACC-2D40-5922DFA4D499}"/>
              </a:ext>
            </a:extLst>
          </p:cNvPr>
          <p:cNvSpPr/>
          <p:nvPr/>
        </p:nvSpPr>
        <p:spPr>
          <a:xfrm>
            <a:off x="347216" y="1233279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Financeiro PIX/Boleto </a:t>
            </a:r>
            <a:r>
              <a:rPr lang="pt-BR" sz="900" dirty="0" err="1">
                <a:solidFill>
                  <a:schemeClr val="bg1"/>
                </a:solidFill>
              </a:rPr>
              <a:t>QRCode</a:t>
            </a:r>
            <a:r>
              <a:rPr lang="pt-BR" sz="900" dirty="0">
                <a:solidFill>
                  <a:schemeClr val="bg1"/>
                </a:solidFill>
              </a:rPr>
              <a:t>, Whatsapp</a:t>
            </a:r>
            <a:endParaRPr lang="pt-BR" sz="900" dirty="0"/>
          </a:p>
        </p:txBody>
      </p:sp>
      <p:sp>
        <p:nvSpPr>
          <p:cNvPr id="13" name="Fluxograma: Documento 12">
            <a:extLst>
              <a:ext uri="{FF2B5EF4-FFF2-40B4-BE49-F238E27FC236}">
                <a16:creationId xmlns:a16="http://schemas.microsoft.com/office/drawing/2014/main" id="{538B70E1-EEF6-5298-5AE1-09314DE22C85}"/>
              </a:ext>
            </a:extLst>
          </p:cNvPr>
          <p:cNvSpPr/>
          <p:nvPr/>
        </p:nvSpPr>
        <p:spPr>
          <a:xfrm>
            <a:off x="1237748" y="1233279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>
                <a:solidFill>
                  <a:schemeClr val="bg1"/>
                </a:solidFill>
              </a:rPr>
              <a:t>Sintegre</a:t>
            </a:r>
            <a:r>
              <a:rPr lang="pt-BR" sz="900" dirty="0">
                <a:solidFill>
                  <a:schemeClr val="bg1"/>
                </a:solidFill>
              </a:rPr>
              <a:t>: Relatório + Whatsapp</a:t>
            </a:r>
            <a:endParaRPr lang="pt-BR" sz="900" dirty="0"/>
          </a:p>
        </p:txBody>
      </p:sp>
      <p:sp>
        <p:nvSpPr>
          <p:cNvPr id="14" name="Fluxograma: Documento 13">
            <a:extLst>
              <a:ext uri="{FF2B5EF4-FFF2-40B4-BE49-F238E27FC236}">
                <a16:creationId xmlns:a16="http://schemas.microsoft.com/office/drawing/2014/main" id="{2D5D6E68-3277-CA27-CFA9-DAEEE250DB9A}"/>
              </a:ext>
            </a:extLst>
          </p:cNvPr>
          <p:cNvSpPr/>
          <p:nvPr/>
        </p:nvSpPr>
        <p:spPr>
          <a:xfrm>
            <a:off x="347216" y="1882877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Frente Loja (Sinc PDV)</a:t>
            </a:r>
          </a:p>
        </p:txBody>
      </p:sp>
      <p:sp>
        <p:nvSpPr>
          <p:cNvPr id="15" name="Fluxograma: Documento 14">
            <a:extLst>
              <a:ext uri="{FF2B5EF4-FFF2-40B4-BE49-F238E27FC236}">
                <a16:creationId xmlns:a16="http://schemas.microsoft.com/office/drawing/2014/main" id="{F5D35B51-1CD8-D1E2-4CCF-CA637F7CA1D5}"/>
              </a:ext>
            </a:extLst>
          </p:cNvPr>
          <p:cNvSpPr/>
          <p:nvPr/>
        </p:nvSpPr>
        <p:spPr>
          <a:xfrm>
            <a:off x="1237748" y="1882877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SIA: Extranet e Sinc </a:t>
            </a:r>
            <a:r>
              <a:rPr lang="pt-BR" sz="900" dirty="0" err="1">
                <a:solidFill>
                  <a:schemeClr val="bg1"/>
                </a:solidFill>
              </a:rPr>
              <a:t>Suite</a:t>
            </a:r>
            <a:r>
              <a:rPr lang="pt-BR" sz="900" dirty="0">
                <a:solidFill>
                  <a:schemeClr val="bg1"/>
                </a:solidFill>
              </a:rPr>
              <a:t>*</a:t>
            </a:r>
            <a:endParaRPr lang="pt-BR" sz="900" dirty="0"/>
          </a:p>
        </p:txBody>
      </p:sp>
      <p:sp>
        <p:nvSpPr>
          <p:cNvPr id="16" name="Fluxograma: Documento 15">
            <a:extLst>
              <a:ext uri="{FF2B5EF4-FFF2-40B4-BE49-F238E27FC236}">
                <a16:creationId xmlns:a16="http://schemas.microsoft.com/office/drawing/2014/main" id="{4F33FD20-23AE-4306-DDB5-69F73D2D56CC}"/>
              </a:ext>
            </a:extLst>
          </p:cNvPr>
          <p:cNvSpPr/>
          <p:nvPr/>
        </p:nvSpPr>
        <p:spPr>
          <a:xfrm>
            <a:off x="347216" y="2532475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/>
              <a:t>Sinflow</a:t>
            </a:r>
            <a:r>
              <a:rPr lang="pt-BR" sz="900" dirty="0"/>
              <a:t>: Workflow Interno*</a:t>
            </a:r>
          </a:p>
        </p:txBody>
      </p:sp>
      <p:sp>
        <p:nvSpPr>
          <p:cNvPr id="17" name="Fluxograma: Documento 16">
            <a:extLst>
              <a:ext uri="{FF2B5EF4-FFF2-40B4-BE49-F238E27FC236}">
                <a16:creationId xmlns:a16="http://schemas.microsoft.com/office/drawing/2014/main" id="{CAFCE891-C900-E4E7-5F02-B95077C01C5B}"/>
              </a:ext>
            </a:extLst>
          </p:cNvPr>
          <p:cNvSpPr/>
          <p:nvPr/>
        </p:nvSpPr>
        <p:spPr>
          <a:xfrm>
            <a:off x="1237748" y="2532475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N8N: Workflow Externo*</a:t>
            </a:r>
          </a:p>
        </p:txBody>
      </p:sp>
      <p:sp>
        <p:nvSpPr>
          <p:cNvPr id="18" name="Fluxograma: Documento 17">
            <a:extLst>
              <a:ext uri="{FF2B5EF4-FFF2-40B4-BE49-F238E27FC236}">
                <a16:creationId xmlns:a16="http://schemas.microsoft.com/office/drawing/2014/main" id="{79AB4F55-AA0E-E904-F378-6006B612B52B}"/>
              </a:ext>
            </a:extLst>
          </p:cNvPr>
          <p:cNvSpPr/>
          <p:nvPr/>
        </p:nvSpPr>
        <p:spPr>
          <a:xfrm>
            <a:off x="347216" y="3182073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Wiki*</a:t>
            </a:r>
          </a:p>
        </p:txBody>
      </p:sp>
      <p:sp>
        <p:nvSpPr>
          <p:cNvPr id="19" name="Fluxograma: Documento 18">
            <a:extLst>
              <a:ext uri="{FF2B5EF4-FFF2-40B4-BE49-F238E27FC236}">
                <a16:creationId xmlns:a16="http://schemas.microsoft.com/office/drawing/2014/main" id="{23AD9317-6DF1-4BEE-319E-0BFA519C123C}"/>
              </a:ext>
            </a:extLst>
          </p:cNvPr>
          <p:cNvSpPr/>
          <p:nvPr/>
        </p:nvSpPr>
        <p:spPr>
          <a:xfrm>
            <a:off x="1237748" y="3182073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TS Plus e Sinc </a:t>
            </a:r>
            <a:r>
              <a:rPr lang="pt-BR" sz="900" dirty="0" err="1"/>
              <a:t>Multi-tenant</a:t>
            </a:r>
            <a:endParaRPr lang="pt-BR" sz="900" dirty="0"/>
          </a:p>
        </p:txBody>
      </p:sp>
      <p:sp>
        <p:nvSpPr>
          <p:cNvPr id="20" name="Fluxograma: Documento 19">
            <a:extLst>
              <a:ext uri="{FF2B5EF4-FFF2-40B4-BE49-F238E27FC236}">
                <a16:creationId xmlns:a16="http://schemas.microsoft.com/office/drawing/2014/main" id="{4F41AA92-DE97-733C-0BA9-2A1FAB480693}"/>
              </a:ext>
            </a:extLst>
          </p:cNvPr>
          <p:cNvSpPr/>
          <p:nvPr/>
        </p:nvSpPr>
        <p:spPr>
          <a:xfrm>
            <a:off x="347216" y="3831671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/>
              <a:t>ZapMaq</a:t>
            </a:r>
            <a:endParaRPr lang="pt-BR" sz="900" dirty="0"/>
          </a:p>
        </p:txBody>
      </p:sp>
      <p:sp>
        <p:nvSpPr>
          <p:cNvPr id="21" name="Fluxograma: Documento 20">
            <a:extLst>
              <a:ext uri="{FF2B5EF4-FFF2-40B4-BE49-F238E27FC236}">
                <a16:creationId xmlns:a16="http://schemas.microsoft.com/office/drawing/2014/main" id="{7CF1EEB0-ACF1-F07B-509B-CEEC36457481}"/>
              </a:ext>
            </a:extLst>
          </p:cNvPr>
          <p:cNvSpPr/>
          <p:nvPr/>
        </p:nvSpPr>
        <p:spPr>
          <a:xfrm>
            <a:off x="1237748" y="3831671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Novo Layout + </a:t>
            </a:r>
            <a:r>
              <a:rPr lang="pt-BR" sz="900" dirty="0" err="1"/>
              <a:t>PowerBI</a:t>
            </a:r>
            <a:r>
              <a:rPr lang="pt-BR" sz="900" dirty="0"/>
              <a:t>*</a:t>
            </a:r>
          </a:p>
        </p:txBody>
      </p:sp>
      <p:sp>
        <p:nvSpPr>
          <p:cNvPr id="23" name="Fluxograma: Documento 22">
            <a:extLst>
              <a:ext uri="{FF2B5EF4-FFF2-40B4-BE49-F238E27FC236}">
                <a16:creationId xmlns:a16="http://schemas.microsoft.com/office/drawing/2014/main" id="{FF0007D1-05E9-6D28-BA24-01DB76FEE380}"/>
              </a:ext>
            </a:extLst>
          </p:cNvPr>
          <p:cNvSpPr/>
          <p:nvPr/>
        </p:nvSpPr>
        <p:spPr>
          <a:xfrm>
            <a:off x="2130422" y="1233279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Sinc </a:t>
            </a:r>
            <a:r>
              <a:rPr lang="pt-BR" sz="900" dirty="0" err="1">
                <a:solidFill>
                  <a:schemeClr val="bg1"/>
                </a:solidFill>
              </a:rPr>
              <a:t>Travel</a:t>
            </a:r>
            <a:r>
              <a:rPr lang="pt-BR" sz="900" dirty="0">
                <a:solidFill>
                  <a:schemeClr val="bg1"/>
                </a:solidFill>
              </a:rPr>
              <a:t> Cash &amp; Conecta+</a:t>
            </a:r>
            <a:endParaRPr lang="pt-BR" sz="900" dirty="0"/>
          </a:p>
        </p:txBody>
      </p:sp>
      <p:sp>
        <p:nvSpPr>
          <p:cNvPr id="24" name="Fluxograma: Documento 23">
            <a:extLst>
              <a:ext uri="{FF2B5EF4-FFF2-40B4-BE49-F238E27FC236}">
                <a16:creationId xmlns:a16="http://schemas.microsoft.com/office/drawing/2014/main" id="{0755E7E6-CA56-1D14-8B50-43E4CD7AD3B1}"/>
              </a:ext>
            </a:extLst>
          </p:cNvPr>
          <p:cNvSpPr/>
          <p:nvPr/>
        </p:nvSpPr>
        <p:spPr>
          <a:xfrm>
            <a:off x="2130422" y="1882877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App Fabril</a:t>
            </a:r>
            <a:endParaRPr lang="pt-BR" sz="900" dirty="0"/>
          </a:p>
        </p:txBody>
      </p:sp>
      <p:sp>
        <p:nvSpPr>
          <p:cNvPr id="25" name="Fluxograma: Documento 24">
            <a:extLst>
              <a:ext uri="{FF2B5EF4-FFF2-40B4-BE49-F238E27FC236}">
                <a16:creationId xmlns:a16="http://schemas.microsoft.com/office/drawing/2014/main" id="{E04AA4AC-B66E-D2C8-0B78-ED3136E4BDAA}"/>
              </a:ext>
            </a:extLst>
          </p:cNvPr>
          <p:cNvSpPr/>
          <p:nvPr/>
        </p:nvSpPr>
        <p:spPr>
          <a:xfrm>
            <a:off x="2130422" y="2532475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</a:t>
            </a:r>
            <a:r>
              <a:rPr lang="pt-BR" sz="900" dirty="0" err="1"/>
              <a:t>Pay</a:t>
            </a:r>
            <a:r>
              <a:rPr lang="pt-BR" sz="900" dirty="0"/>
              <a:t> + Totem </a:t>
            </a:r>
            <a:r>
              <a:rPr lang="pt-BR" sz="900" dirty="0" err="1"/>
              <a:t>Auto-atendimento</a:t>
            </a:r>
            <a:endParaRPr lang="pt-BR" sz="900" dirty="0"/>
          </a:p>
        </p:txBody>
      </p:sp>
      <p:sp>
        <p:nvSpPr>
          <p:cNvPr id="26" name="Fluxograma: Documento 25">
            <a:extLst>
              <a:ext uri="{FF2B5EF4-FFF2-40B4-BE49-F238E27FC236}">
                <a16:creationId xmlns:a16="http://schemas.microsoft.com/office/drawing/2014/main" id="{A2024B23-E048-4859-0069-E041186CD820}"/>
              </a:ext>
            </a:extLst>
          </p:cNvPr>
          <p:cNvSpPr/>
          <p:nvPr/>
        </p:nvSpPr>
        <p:spPr>
          <a:xfrm>
            <a:off x="2130422" y="3182073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/>
              <a:t>Smart</a:t>
            </a:r>
            <a:r>
              <a:rPr lang="pt-BR" sz="900" dirty="0"/>
              <a:t> Sales*</a:t>
            </a:r>
          </a:p>
        </p:txBody>
      </p:sp>
      <p:sp>
        <p:nvSpPr>
          <p:cNvPr id="27" name="Fluxograma: Documento 26">
            <a:extLst>
              <a:ext uri="{FF2B5EF4-FFF2-40B4-BE49-F238E27FC236}">
                <a16:creationId xmlns:a16="http://schemas.microsoft.com/office/drawing/2014/main" id="{25532880-6B99-9D09-2872-0D35DF1669E1}"/>
              </a:ext>
            </a:extLst>
          </p:cNvPr>
          <p:cNvSpPr/>
          <p:nvPr/>
        </p:nvSpPr>
        <p:spPr>
          <a:xfrm>
            <a:off x="2130422" y="3831671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Gestor</a:t>
            </a:r>
          </a:p>
        </p:txBody>
      </p:sp>
      <p:sp>
        <p:nvSpPr>
          <p:cNvPr id="28" name="Fluxograma: Documento 27">
            <a:extLst>
              <a:ext uri="{FF2B5EF4-FFF2-40B4-BE49-F238E27FC236}">
                <a16:creationId xmlns:a16="http://schemas.microsoft.com/office/drawing/2014/main" id="{060FBA5E-DB7C-4801-EF4A-EAF65BD4AFAA}"/>
              </a:ext>
            </a:extLst>
          </p:cNvPr>
          <p:cNvSpPr/>
          <p:nvPr/>
        </p:nvSpPr>
        <p:spPr>
          <a:xfrm>
            <a:off x="3258385" y="1233279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/>
              <a:t>Sinotas</a:t>
            </a:r>
            <a:endParaRPr lang="pt-BR" sz="900" dirty="0"/>
          </a:p>
        </p:txBody>
      </p:sp>
      <p:sp>
        <p:nvSpPr>
          <p:cNvPr id="29" name="Fluxograma: Documento 28">
            <a:extLst>
              <a:ext uri="{FF2B5EF4-FFF2-40B4-BE49-F238E27FC236}">
                <a16:creationId xmlns:a16="http://schemas.microsoft.com/office/drawing/2014/main" id="{D54CA7D7-7206-E69A-6AEA-3131C0EED76F}"/>
              </a:ext>
            </a:extLst>
          </p:cNvPr>
          <p:cNvSpPr/>
          <p:nvPr/>
        </p:nvSpPr>
        <p:spPr>
          <a:xfrm>
            <a:off x="4150591" y="1233279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Compras</a:t>
            </a:r>
          </a:p>
        </p:txBody>
      </p:sp>
      <p:sp>
        <p:nvSpPr>
          <p:cNvPr id="30" name="Fluxograma: Documento 29">
            <a:extLst>
              <a:ext uri="{FF2B5EF4-FFF2-40B4-BE49-F238E27FC236}">
                <a16:creationId xmlns:a16="http://schemas.microsoft.com/office/drawing/2014/main" id="{DF659170-5650-A7B1-7BD3-5798A34F9C82}"/>
              </a:ext>
            </a:extLst>
          </p:cNvPr>
          <p:cNvSpPr/>
          <p:nvPr/>
        </p:nvSpPr>
        <p:spPr>
          <a:xfrm>
            <a:off x="5035953" y="1233279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B2B</a:t>
            </a:r>
          </a:p>
        </p:txBody>
      </p:sp>
      <p:sp>
        <p:nvSpPr>
          <p:cNvPr id="32" name="Fluxograma: Documento 31">
            <a:extLst>
              <a:ext uri="{FF2B5EF4-FFF2-40B4-BE49-F238E27FC236}">
                <a16:creationId xmlns:a16="http://schemas.microsoft.com/office/drawing/2014/main" id="{CB5A6D76-1326-6553-01E1-3304183C1F89}"/>
              </a:ext>
            </a:extLst>
          </p:cNvPr>
          <p:cNvSpPr/>
          <p:nvPr/>
        </p:nvSpPr>
        <p:spPr>
          <a:xfrm>
            <a:off x="3258385" y="1878737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/>
              <a:t>EasyFop</a:t>
            </a:r>
            <a:endParaRPr lang="pt-BR" sz="900" dirty="0"/>
          </a:p>
        </p:txBody>
      </p:sp>
      <p:sp>
        <p:nvSpPr>
          <p:cNvPr id="33" name="Fluxograma: Documento 32">
            <a:extLst>
              <a:ext uri="{FF2B5EF4-FFF2-40B4-BE49-F238E27FC236}">
                <a16:creationId xmlns:a16="http://schemas.microsoft.com/office/drawing/2014/main" id="{9FCC1C64-5ABB-B64E-4BED-CA24FE338E0B}"/>
              </a:ext>
            </a:extLst>
          </p:cNvPr>
          <p:cNvSpPr/>
          <p:nvPr/>
        </p:nvSpPr>
        <p:spPr>
          <a:xfrm>
            <a:off x="4150591" y="1878737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Estoque 2.0</a:t>
            </a:r>
          </a:p>
        </p:txBody>
      </p:sp>
      <p:sp>
        <p:nvSpPr>
          <p:cNvPr id="34" name="Fluxograma: Documento 33">
            <a:extLst>
              <a:ext uri="{FF2B5EF4-FFF2-40B4-BE49-F238E27FC236}">
                <a16:creationId xmlns:a16="http://schemas.microsoft.com/office/drawing/2014/main" id="{D5FB4D4C-16C7-1F80-0628-1C665F3F8874}"/>
              </a:ext>
            </a:extLst>
          </p:cNvPr>
          <p:cNvSpPr/>
          <p:nvPr/>
        </p:nvSpPr>
        <p:spPr>
          <a:xfrm>
            <a:off x="5035953" y="1878737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Fabril</a:t>
            </a:r>
          </a:p>
        </p:txBody>
      </p:sp>
      <p:sp>
        <p:nvSpPr>
          <p:cNvPr id="35" name="Fluxograma: Documento 34">
            <a:extLst>
              <a:ext uri="{FF2B5EF4-FFF2-40B4-BE49-F238E27FC236}">
                <a16:creationId xmlns:a16="http://schemas.microsoft.com/office/drawing/2014/main" id="{F8A9D0F9-5A7D-D876-38C2-B5AED9C0C438}"/>
              </a:ext>
            </a:extLst>
          </p:cNvPr>
          <p:cNvSpPr/>
          <p:nvPr/>
        </p:nvSpPr>
        <p:spPr>
          <a:xfrm>
            <a:off x="3258385" y="2524195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SGV</a:t>
            </a:r>
          </a:p>
        </p:txBody>
      </p:sp>
      <p:sp>
        <p:nvSpPr>
          <p:cNvPr id="36" name="Fluxograma: Documento 35">
            <a:extLst>
              <a:ext uri="{FF2B5EF4-FFF2-40B4-BE49-F238E27FC236}">
                <a16:creationId xmlns:a16="http://schemas.microsoft.com/office/drawing/2014/main" id="{3317C696-54D1-2848-BEAD-0294CAD59D7B}"/>
              </a:ext>
            </a:extLst>
          </p:cNvPr>
          <p:cNvSpPr/>
          <p:nvPr/>
        </p:nvSpPr>
        <p:spPr>
          <a:xfrm>
            <a:off x="4150591" y="2524195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</a:t>
            </a:r>
            <a:r>
              <a:rPr lang="pt-BR" sz="900" dirty="0" err="1"/>
              <a:t>Small</a:t>
            </a:r>
            <a:r>
              <a:rPr lang="pt-BR" sz="900" dirty="0"/>
              <a:t> Business</a:t>
            </a:r>
          </a:p>
        </p:txBody>
      </p:sp>
      <p:sp>
        <p:nvSpPr>
          <p:cNvPr id="37" name="Fluxograma: Documento 36">
            <a:extLst>
              <a:ext uri="{FF2B5EF4-FFF2-40B4-BE49-F238E27FC236}">
                <a16:creationId xmlns:a16="http://schemas.microsoft.com/office/drawing/2014/main" id="{62EC370D-122B-F34B-3E56-18512833D132}"/>
              </a:ext>
            </a:extLst>
          </p:cNvPr>
          <p:cNvSpPr/>
          <p:nvPr/>
        </p:nvSpPr>
        <p:spPr>
          <a:xfrm>
            <a:off x="5035953" y="2524195"/>
            <a:ext cx="868265" cy="612648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Financeiro</a:t>
            </a:r>
          </a:p>
        </p:txBody>
      </p:sp>
      <p:sp>
        <p:nvSpPr>
          <p:cNvPr id="38" name="Fluxograma: Documento 37">
            <a:extLst>
              <a:ext uri="{FF2B5EF4-FFF2-40B4-BE49-F238E27FC236}">
                <a16:creationId xmlns:a16="http://schemas.microsoft.com/office/drawing/2014/main" id="{83121A6D-61BE-16C5-0078-AD165CD95A4E}"/>
              </a:ext>
            </a:extLst>
          </p:cNvPr>
          <p:cNvSpPr/>
          <p:nvPr/>
        </p:nvSpPr>
        <p:spPr>
          <a:xfrm>
            <a:off x="6150951" y="1233279"/>
            <a:ext cx="868265" cy="61264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Blindagem</a:t>
            </a:r>
          </a:p>
        </p:txBody>
      </p:sp>
      <p:sp>
        <p:nvSpPr>
          <p:cNvPr id="39" name="Fluxograma: Documento 38">
            <a:extLst>
              <a:ext uri="{FF2B5EF4-FFF2-40B4-BE49-F238E27FC236}">
                <a16:creationId xmlns:a16="http://schemas.microsoft.com/office/drawing/2014/main" id="{E0DFFF96-757A-FE17-9910-0FF4E4C7B5AA}"/>
              </a:ext>
            </a:extLst>
          </p:cNvPr>
          <p:cNvSpPr/>
          <p:nvPr/>
        </p:nvSpPr>
        <p:spPr>
          <a:xfrm>
            <a:off x="7057364" y="2606375"/>
            <a:ext cx="868265" cy="61264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</a:t>
            </a:r>
            <a:r>
              <a:rPr lang="pt-BR" sz="900" dirty="0" err="1"/>
              <a:t>Smart</a:t>
            </a:r>
            <a:r>
              <a:rPr lang="pt-BR" sz="900" dirty="0"/>
              <a:t> Report</a:t>
            </a:r>
          </a:p>
        </p:txBody>
      </p:sp>
      <p:sp>
        <p:nvSpPr>
          <p:cNvPr id="40" name="Fluxograma: Documento 39">
            <a:extLst>
              <a:ext uri="{FF2B5EF4-FFF2-40B4-BE49-F238E27FC236}">
                <a16:creationId xmlns:a16="http://schemas.microsoft.com/office/drawing/2014/main" id="{17D114B4-FCC6-EC77-B1D9-8F6EC3090C81}"/>
              </a:ext>
            </a:extLst>
          </p:cNvPr>
          <p:cNvSpPr/>
          <p:nvPr/>
        </p:nvSpPr>
        <p:spPr>
          <a:xfrm>
            <a:off x="6169722" y="2606375"/>
            <a:ext cx="868265" cy="61264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Layout “Editável”</a:t>
            </a:r>
          </a:p>
        </p:txBody>
      </p:sp>
      <p:sp>
        <p:nvSpPr>
          <p:cNvPr id="41" name="Fluxograma: Documento 40">
            <a:extLst>
              <a:ext uri="{FF2B5EF4-FFF2-40B4-BE49-F238E27FC236}">
                <a16:creationId xmlns:a16="http://schemas.microsoft.com/office/drawing/2014/main" id="{C84C0D65-3C1B-5D0A-817E-AE62D125347C}"/>
              </a:ext>
            </a:extLst>
          </p:cNvPr>
          <p:cNvSpPr/>
          <p:nvPr/>
        </p:nvSpPr>
        <p:spPr>
          <a:xfrm>
            <a:off x="345074" y="4483786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CI/CD + Estabilidade Release</a:t>
            </a:r>
          </a:p>
        </p:txBody>
      </p:sp>
      <p:sp>
        <p:nvSpPr>
          <p:cNvPr id="42" name="Fluxograma: Documento 41">
            <a:extLst>
              <a:ext uri="{FF2B5EF4-FFF2-40B4-BE49-F238E27FC236}">
                <a16:creationId xmlns:a16="http://schemas.microsoft.com/office/drawing/2014/main" id="{9355EE67-2FD3-87F7-4F21-31D5C3F1BBC5}"/>
              </a:ext>
            </a:extLst>
          </p:cNvPr>
          <p:cNvSpPr/>
          <p:nvPr/>
        </p:nvSpPr>
        <p:spPr>
          <a:xfrm>
            <a:off x="1237748" y="4483786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Print Manager</a:t>
            </a:r>
          </a:p>
        </p:txBody>
      </p:sp>
      <p:sp>
        <p:nvSpPr>
          <p:cNvPr id="43" name="Fluxograma: Documento 42">
            <a:extLst>
              <a:ext uri="{FF2B5EF4-FFF2-40B4-BE49-F238E27FC236}">
                <a16:creationId xmlns:a16="http://schemas.microsoft.com/office/drawing/2014/main" id="{892FE91D-B625-B778-AC58-BA1A27C40A57}"/>
              </a:ext>
            </a:extLst>
          </p:cNvPr>
          <p:cNvSpPr/>
          <p:nvPr/>
        </p:nvSpPr>
        <p:spPr>
          <a:xfrm>
            <a:off x="2130422" y="4483786"/>
            <a:ext cx="868265" cy="61264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</a:t>
            </a:r>
            <a:r>
              <a:rPr lang="pt-BR" sz="900" dirty="0" err="1"/>
              <a:t>Analytics</a:t>
            </a:r>
            <a:endParaRPr lang="pt-BR" sz="900" dirty="0"/>
          </a:p>
        </p:txBody>
      </p:sp>
      <p:sp>
        <p:nvSpPr>
          <p:cNvPr id="46" name="Fluxograma: Documento 45">
            <a:extLst>
              <a:ext uri="{FF2B5EF4-FFF2-40B4-BE49-F238E27FC236}">
                <a16:creationId xmlns:a16="http://schemas.microsoft.com/office/drawing/2014/main" id="{F5C2DB71-0F3F-72C5-63FE-4530F40AACA4}"/>
              </a:ext>
            </a:extLst>
          </p:cNvPr>
          <p:cNvSpPr/>
          <p:nvPr/>
        </p:nvSpPr>
        <p:spPr>
          <a:xfrm>
            <a:off x="7963781" y="1218765"/>
            <a:ext cx="868265" cy="61264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Frotas</a:t>
            </a:r>
          </a:p>
        </p:txBody>
      </p:sp>
      <p:sp>
        <p:nvSpPr>
          <p:cNvPr id="47" name="Fluxograma: Documento 46">
            <a:extLst>
              <a:ext uri="{FF2B5EF4-FFF2-40B4-BE49-F238E27FC236}">
                <a16:creationId xmlns:a16="http://schemas.microsoft.com/office/drawing/2014/main" id="{2B822FA7-96C3-331E-6678-F3F67EE308EE}"/>
              </a:ext>
            </a:extLst>
          </p:cNvPr>
          <p:cNvSpPr/>
          <p:nvPr/>
        </p:nvSpPr>
        <p:spPr>
          <a:xfrm>
            <a:off x="7057366" y="1218765"/>
            <a:ext cx="868265" cy="61264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Sinc SAAS</a:t>
            </a:r>
          </a:p>
        </p:txBody>
      </p:sp>
      <p:sp>
        <p:nvSpPr>
          <p:cNvPr id="48" name="Fluxograma: Documento 47">
            <a:extLst>
              <a:ext uri="{FF2B5EF4-FFF2-40B4-BE49-F238E27FC236}">
                <a16:creationId xmlns:a16="http://schemas.microsoft.com/office/drawing/2014/main" id="{D1926910-CB78-995B-2A85-AB82E6CAF122}"/>
              </a:ext>
            </a:extLst>
          </p:cNvPr>
          <p:cNvSpPr/>
          <p:nvPr/>
        </p:nvSpPr>
        <p:spPr>
          <a:xfrm>
            <a:off x="6158927" y="1919827"/>
            <a:ext cx="2665141" cy="61264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Desacoplagem: módulos como produto!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452CC0CF-44D5-6FA7-2873-C8030F2A5822}"/>
              </a:ext>
            </a:extLst>
          </p:cNvPr>
          <p:cNvSpPr txBox="1"/>
          <p:nvPr/>
        </p:nvSpPr>
        <p:spPr>
          <a:xfrm>
            <a:off x="255494" y="326721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12340"/>
                </a:solidFill>
                <a:latin typeface="Bebas Neue"/>
              </a:rPr>
              <a:t>PESQUISA &amp; DESENVOLVIMENTO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64F0B90-AEB4-8A3E-E55E-58320115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SUPPORT_Tela1-2-2025.jpg">
            <a:extLst>
              <a:ext uri="{FF2B5EF4-FFF2-40B4-BE49-F238E27FC236}">
                <a16:creationId xmlns:a16="http://schemas.microsoft.com/office/drawing/2014/main" id="{017AB20C-9E3C-AA89-E90D-8D405F6CA3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97FE8D47-07A4-9B58-2DF4-5C1793F277B9}"/>
              </a:ext>
            </a:extLst>
          </p:cNvPr>
          <p:cNvSpPr/>
          <p:nvPr/>
        </p:nvSpPr>
        <p:spPr>
          <a:xfrm>
            <a:off x="487347" y="1094154"/>
            <a:ext cx="8044811" cy="250507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Finalizados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C1CCE3E-FAC9-16A0-09C9-20AA9ABA3192}"/>
              </a:ext>
            </a:extLst>
          </p:cNvPr>
          <p:cNvSpPr/>
          <p:nvPr/>
        </p:nvSpPr>
        <p:spPr>
          <a:xfrm>
            <a:off x="487347" y="1344660"/>
            <a:ext cx="8044812" cy="312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" name="Fluxograma: Documento 11">
            <a:extLst>
              <a:ext uri="{FF2B5EF4-FFF2-40B4-BE49-F238E27FC236}">
                <a16:creationId xmlns:a16="http://schemas.microsoft.com/office/drawing/2014/main" id="{5F73C506-55BD-A3AE-A83D-8C3803733B37}"/>
              </a:ext>
            </a:extLst>
          </p:cNvPr>
          <p:cNvSpPr/>
          <p:nvPr/>
        </p:nvSpPr>
        <p:spPr>
          <a:xfrm>
            <a:off x="528753" y="140809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Financeiro PIX/Boleto </a:t>
            </a:r>
            <a:r>
              <a:rPr lang="pt-BR" sz="1200" dirty="0" err="1">
                <a:solidFill>
                  <a:schemeClr val="bg1"/>
                </a:solidFill>
              </a:rPr>
              <a:t>QRCode</a:t>
            </a:r>
            <a:r>
              <a:rPr lang="pt-BR" sz="1200" dirty="0">
                <a:solidFill>
                  <a:schemeClr val="bg1"/>
                </a:solidFill>
              </a:rPr>
              <a:t>, Whatsapp</a:t>
            </a:r>
            <a:endParaRPr lang="pt-BR" sz="1200" dirty="0"/>
          </a:p>
        </p:txBody>
      </p:sp>
      <p:sp>
        <p:nvSpPr>
          <p:cNvPr id="13" name="Fluxograma: Documento 12">
            <a:extLst>
              <a:ext uri="{FF2B5EF4-FFF2-40B4-BE49-F238E27FC236}">
                <a16:creationId xmlns:a16="http://schemas.microsoft.com/office/drawing/2014/main" id="{BEEE3F63-7085-6FE9-9DA2-024A3610367B}"/>
              </a:ext>
            </a:extLst>
          </p:cNvPr>
          <p:cNvSpPr/>
          <p:nvPr/>
        </p:nvSpPr>
        <p:spPr>
          <a:xfrm>
            <a:off x="1809240" y="140809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>
                <a:solidFill>
                  <a:schemeClr val="bg1"/>
                </a:solidFill>
              </a:rPr>
              <a:t>Sintegre</a:t>
            </a:r>
            <a:r>
              <a:rPr lang="pt-BR" sz="1200" dirty="0">
                <a:solidFill>
                  <a:schemeClr val="bg1"/>
                </a:solidFill>
              </a:rPr>
              <a:t>: Relatório + Whatsapp*</a:t>
            </a:r>
            <a:endParaRPr lang="pt-BR" sz="1200" dirty="0"/>
          </a:p>
        </p:txBody>
      </p:sp>
      <p:sp>
        <p:nvSpPr>
          <p:cNvPr id="14" name="Fluxograma: Documento 13">
            <a:extLst>
              <a:ext uri="{FF2B5EF4-FFF2-40B4-BE49-F238E27FC236}">
                <a16:creationId xmlns:a16="http://schemas.microsoft.com/office/drawing/2014/main" id="{16EF8891-A29E-6FDD-361A-3866572EF66A}"/>
              </a:ext>
            </a:extLst>
          </p:cNvPr>
          <p:cNvSpPr/>
          <p:nvPr/>
        </p:nvSpPr>
        <p:spPr>
          <a:xfrm>
            <a:off x="4374524" y="140809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Frente Loja (Sinc PDV)</a:t>
            </a:r>
          </a:p>
        </p:txBody>
      </p:sp>
      <p:sp>
        <p:nvSpPr>
          <p:cNvPr id="15" name="Fluxograma: Documento 14">
            <a:extLst>
              <a:ext uri="{FF2B5EF4-FFF2-40B4-BE49-F238E27FC236}">
                <a16:creationId xmlns:a16="http://schemas.microsoft.com/office/drawing/2014/main" id="{6AD627C9-0BA7-C93D-6FD2-485A1758A467}"/>
              </a:ext>
            </a:extLst>
          </p:cNvPr>
          <p:cNvSpPr/>
          <p:nvPr/>
        </p:nvSpPr>
        <p:spPr>
          <a:xfrm>
            <a:off x="5669521" y="140809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SIA: Extranet e Sinc </a:t>
            </a:r>
            <a:r>
              <a:rPr lang="pt-BR" sz="1200" dirty="0" err="1">
                <a:solidFill>
                  <a:schemeClr val="bg1"/>
                </a:solidFill>
              </a:rPr>
              <a:t>Suite</a:t>
            </a:r>
            <a:r>
              <a:rPr lang="pt-BR" sz="1200" dirty="0">
                <a:solidFill>
                  <a:schemeClr val="bg1"/>
                </a:solidFill>
              </a:rPr>
              <a:t>*</a:t>
            </a:r>
            <a:endParaRPr lang="pt-BR" sz="1200" dirty="0"/>
          </a:p>
        </p:txBody>
      </p:sp>
      <p:sp>
        <p:nvSpPr>
          <p:cNvPr id="16" name="Fluxograma: Documento 15">
            <a:extLst>
              <a:ext uri="{FF2B5EF4-FFF2-40B4-BE49-F238E27FC236}">
                <a16:creationId xmlns:a16="http://schemas.microsoft.com/office/drawing/2014/main" id="{1680A57E-DF71-E4F3-C914-689E2DCF8B20}"/>
              </a:ext>
            </a:extLst>
          </p:cNvPr>
          <p:cNvSpPr/>
          <p:nvPr/>
        </p:nvSpPr>
        <p:spPr>
          <a:xfrm>
            <a:off x="6964518" y="140809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/>
              <a:t>Sinflow</a:t>
            </a:r>
            <a:r>
              <a:rPr lang="pt-BR" sz="1200" dirty="0"/>
              <a:t>: Workflow Interno</a:t>
            </a:r>
          </a:p>
        </p:txBody>
      </p:sp>
      <p:sp>
        <p:nvSpPr>
          <p:cNvPr id="17" name="Fluxograma: Documento 16">
            <a:extLst>
              <a:ext uri="{FF2B5EF4-FFF2-40B4-BE49-F238E27FC236}">
                <a16:creationId xmlns:a16="http://schemas.microsoft.com/office/drawing/2014/main" id="{6F35171B-1749-030F-3277-D0971B4E71EE}"/>
              </a:ext>
            </a:extLst>
          </p:cNvPr>
          <p:cNvSpPr/>
          <p:nvPr/>
        </p:nvSpPr>
        <p:spPr>
          <a:xfrm>
            <a:off x="5669520" y="339566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N8N: Workflow Externo*</a:t>
            </a:r>
          </a:p>
        </p:txBody>
      </p:sp>
      <p:sp>
        <p:nvSpPr>
          <p:cNvPr id="18" name="Fluxograma: Documento 17">
            <a:extLst>
              <a:ext uri="{FF2B5EF4-FFF2-40B4-BE49-F238E27FC236}">
                <a16:creationId xmlns:a16="http://schemas.microsoft.com/office/drawing/2014/main" id="{EDE8B9B2-D505-A233-BF58-55FD9113EA1C}"/>
              </a:ext>
            </a:extLst>
          </p:cNvPr>
          <p:cNvSpPr/>
          <p:nvPr/>
        </p:nvSpPr>
        <p:spPr>
          <a:xfrm>
            <a:off x="4379623" y="340421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Sinc Wiki*</a:t>
            </a:r>
          </a:p>
        </p:txBody>
      </p:sp>
      <p:sp>
        <p:nvSpPr>
          <p:cNvPr id="19" name="Fluxograma: Documento 18">
            <a:extLst>
              <a:ext uri="{FF2B5EF4-FFF2-40B4-BE49-F238E27FC236}">
                <a16:creationId xmlns:a16="http://schemas.microsoft.com/office/drawing/2014/main" id="{868B4873-E955-09C2-F004-954D658522F7}"/>
              </a:ext>
            </a:extLst>
          </p:cNvPr>
          <p:cNvSpPr/>
          <p:nvPr/>
        </p:nvSpPr>
        <p:spPr>
          <a:xfrm>
            <a:off x="528753" y="339566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TS Plus e Sinc </a:t>
            </a:r>
            <a:r>
              <a:rPr lang="pt-BR" sz="1200" dirty="0" err="1"/>
              <a:t>Multi-tenant</a:t>
            </a:r>
            <a:endParaRPr lang="pt-BR" sz="1200" dirty="0"/>
          </a:p>
        </p:txBody>
      </p:sp>
      <p:sp>
        <p:nvSpPr>
          <p:cNvPr id="20" name="Fluxograma: Documento 19">
            <a:extLst>
              <a:ext uri="{FF2B5EF4-FFF2-40B4-BE49-F238E27FC236}">
                <a16:creationId xmlns:a16="http://schemas.microsoft.com/office/drawing/2014/main" id="{0EA281B9-2A4B-75F4-F085-6634629F669C}"/>
              </a:ext>
            </a:extLst>
          </p:cNvPr>
          <p:cNvSpPr/>
          <p:nvPr/>
        </p:nvSpPr>
        <p:spPr>
          <a:xfrm>
            <a:off x="3089727" y="140809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/>
              <a:t>ZapMaq</a:t>
            </a:r>
            <a:endParaRPr lang="pt-BR" sz="1200" dirty="0"/>
          </a:p>
        </p:txBody>
      </p:sp>
      <p:sp>
        <p:nvSpPr>
          <p:cNvPr id="21" name="Fluxograma: Documento 20">
            <a:extLst>
              <a:ext uri="{FF2B5EF4-FFF2-40B4-BE49-F238E27FC236}">
                <a16:creationId xmlns:a16="http://schemas.microsoft.com/office/drawing/2014/main" id="{A706189E-D501-EDDF-A3F4-F43BB314C830}"/>
              </a:ext>
            </a:extLst>
          </p:cNvPr>
          <p:cNvSpPr/>
          <p:nvPr/>
        </p:nvSpPr>
        <p:spPr>
          <a:xfrm>
            <a:off x="6961422" y="340421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Novo Layout + </a:t>
            </a:r>
            <a:r>
              <a:rPr lang="pt-BR" sz="1200" dirty="0" err="1"/>
              <a:t>PowerBI</a:t>
            </a:r>
            <a:r>
              <a:rPr lang="pt-BR" sz="1200" dirty="0"/>
              <a:t>*</a:t>
            </a:r>
          </a:p>
        </p:txBody>
      </p:sp>
      <p:sp>
        <p:nvSpPr>
          <p:cNvPr id="23" name="Fluxograma: Documento 22">
            <a:extLst>
              <a:ext uri="{FF2B5EF4-FFF2-40B4-BE49-F238E27FC236}">
                <a16:creationId xmlns:a16="http://schemas.microsoft.com/office/drawing/2014/main" id="{F398DB27-9E86-56D7-B52C-501A75AF60B0}"/>
              </a:ext>
            </a:extLst>
          </p:cNvPr>
          <p:cNvSpPr/>
          <p:nvPr/>
        </p:nvSpPr>
        <p:spPr>
          <a:xfrm>
            <a:off x="528753" y="2402138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Sinc </a:t>
            </a:r>
            <a:r>
              <a:rPr lang="pt-BR" sz="1200" dirty="0" err="1">
                <a:solidFill>
                  <a:schemeClr val="bg1"/>
                </a:solidFill>
              </a:rPr>
              <a:t>Travel</a:t>
            </a:r>
            <a:r>
              <a:rPr lang="pt-BR" sz="1200" dirty="0">
                <a:solidFill>
                  <a:schemeClr val="bg1"/>
                </a:solidFill>
              </a:rPr>
              <a:t> Cash &amp; Conecta+</a:t>
            </a:r>
            <a:endParaRPr lang="pt-BR" sz="1200" dirty="0"/>
          </a:p>
        </p:txBody>
      </p:sp>
      <p:sp>
        <p:nvSpPr>
          <p:cNvPr id="24" name="Fluxograma: Documento 23">
            <a:extLst>
              <a:ext uri="{FF2B5EF4-FFF2-40B4-BE49-F238E27FC236}">
                <a16:creationId xmlns:a16="http://schemas.microsoft.com/office/drawing/2014/main" id="{2D14419A-2E39-FD75-36E4-688BA3EB3B63}"/>
              </a:ext>
            </a:extLst>
          </p:cNvPr>
          <p:cNvSpPr/>
          <p:nvPr/>
        </p:nvSpPr>
        <p:spPr>
          <a:xfrm>
            <a:off x="4374524" y="2402138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App Fabril</a:t>
            </a:r>
            <a:endParaRPr lang="pt-BR" sz="1200" dirty="0"/>
          </a:p>
        </p:txBody>
      </p:sp>
      <p:sp>
        <p:nvSpPr>
          <p:cNvPr id="25" name="Fluxograma: Documento 24">
            <a:extLst>
              <a:ext uri="{FF2B5EF4-FFF2-40B4-BE49-F238E27FC236}">
                <a16:creationId xmlns:a16="http://schemas.microsoft.com/office/drawing/2014/main" id="{5D5DCC8D-59E7-C814-149B-8FC0CF07CCD7}"/>
              </a:ext>
            </a:extLst>
          </p:cNvPr>
          <p:cNvSpPr/>
          <p:nvPr/>
        </p:nvSpPr>
        <p:spPr>
          <a:xfrm>
            <a:off x="3089727" y="2402138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Sinc </a:t>
            </a:r>
            <a:r>
              <a:rPr lang="pt-BR" sz="1200" dirty="0" err="1"/>
              <a:t>Pay</a:t>
            </a:r>
            <a:r>
              <a:rPr lang="pt-BR" sz="1200" dirty="0"/>
              <a:t> + Totem </a:t>
            </a:r>
            <a:r>
              <a:rPr lang="pt-BR" sz="1200" dirty="0" err="1"/>
              <a:t>Auto-atendimento</a:t>
            </a:r>
            <a:endParaRPr lang="pt-BR" sz="1200" dirty="0"/>
          </a:p>
        </p:txBody>
      </p:sp>
      <p:sp>
        <p:nvSpPr>
          <p:cNvPr id="26" name="Fluxograma: Documento 25">
            <a:extLst>
              <a:ext uri="{FF2B5EF4-FFF2-40B4-BE49-F238E27FC236}">
                <a16:creationId xmlns:a16="http://schemas.microsoft.com/office/drawing/2014/main" id="{647C2E7E-0CB5-889C-EF10-EA94D306B3D9}"/>
              </a:ext>
            </a:extLst>
          </p:cNvPr>
          <p:cNvSpPr/>
          <p:nvPr/>
        </p:nvSpPr>
        <p:spPr>
          <a:xfrm>
            <a:off x="1809240" y="2402138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/>
              <a:t>Smart</a:t>
            </a:r>
            <a:r>
              <a:rPr lang="pt-BR" sz="1200" dirty="0"/>
              <a:t> Sales²</a:t>
            </a:r>
          </a:p>
        </p:txBody>
      </p:sp>
      <p:sp>
        <p:nvSpPr>
          <p:cNvPr id="27" name="Fluxograma: Documento 26">
            <a:extLst>
              <a:ext uri="{FF2B5EF4-FFF2-40B4-BE49-F238E27FC236}">
                <a16:creationId xmlns:a16="http://schemas.microsoft.com/office/drawing/2014/main" id="{6B8AA4C7-04F8-0F8B-42B2-40B4F38227D7}"/>
              </a:ext>
            </a:extLst>
          </p:cNvPr>
          <p:cNvSpPr/>
          <p:nvPr/>
        </p:nvSpPr>
        <p:spPr>
          <a:xfrm>
            <a:off x="6964518" y="240615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Sinc Gestor</a:t>
            </a:r>
          </a:p>
        </p:txBody>
      </p:sp>
      <p:sp>
        <p:nvSpPr>
          <p:cNvPr id="41" name="Fluxograma: Documento 40">
            <a:extLst>
              <a:ext uri="{FF2B5EF4-FFF2-40B4-BE49-F238E27FC236}">
                <a16:creationId xmlns:a16="http://schemas.microsoft.com/office/drawing/2014/main" id="{490DC22F-D4CA-4E9B-6355-8358C2D776FE}"/>
              </a:ext>
            </a:extLst>
          </p:cNvPr>
          <p:cNvSpPr/>
          <p:nvPr/>
        </p:nvSpPr>
        <p:spPr>
          <a:xfrm>
            <a:off x="1809240" y="339566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CI/CD + Estabilidade Release</a:t>
            </a:r>
          </a:p>
        </p:txBody>
      </p:sp>
      <p:sp>
        <p:nvSpPr>
          <p:cNvPr id="42" name="Fluxograma: Documento 41">
            <a:extLst>
              <a:ext uri="{FF2B5EF4-FFF2-40B4-BE49-F238E27FC236}">
                <a16:creationId xmlns:a16="http://schemas.microsoft.com/office/drawing/2014/main" id="{6AA6DCB0-A619-ECF1-8559-9FC32C215106}"/>
              </a:ext>
            </a:extLst>
          </p:cNvPr>
          <p:cNvSpPr/>
          <p:nvPr/>
        </p:nvSpPr>
        <p:spPr>
          <a:xfrm>
            <a:off x="3089726" y="3395661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Sinc Print Manager</a:t>
            </a:r>
          </a:p>
        </p:txBody>
      </p:sp>
      <p:sp>
        <p:nvSpPr>
          <p:cNvPr id="43" name="Fluxograma: Documento 42">
            <a:extLst>
              <a:ext uri="{FF2B5EF4-FFF2-40B4-BE49-F238E27FC236}">
                <a16:creationId xmlns:a16="http://schemas.microsoft.com/office/drawing/2014/main" id="{900C49D7-37B9-E2B3-5047-FAFA4FB2F3D1}"/>
              </a:ext>
            </a:extLst>
          </p:cNvPr>
          <p:cNvSpPr/>
          <p:nvPr/>
        </p:nvSpPr>
        <p:spPr>
          <a:xfrm>
            <a:off x="5669521" y="2402138"/>
            <a:ext cx="1231343" cy="868836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Sinc </a:t>
            </a:r>
            <a:r>
              <a:rPr lang="pt-BR" sz="1200" dirty="0" err="1"/>
              <a:t>Analytics</a:t>
            </a:r>
            <a:endParaRPr lang="pt-BR" sz="1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52DED8-F627-D22A-BE5B-7EC5FF28B2AC}"/>
              </a:ext>
            </a:extLst>
          </p:cNvPr>
          <p:cNvSpPr txBox="1"/>
          <p:nvPr/>
        </p:nvSpPr>
        <p:spPr>
          <a:xfrm>
            <a:off x="255494" y="326721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12340"/>
                </a:solidFill>
                <a:latin typeface="Bebas Neue"/>
              </a:rPr>
              <a:t>PESQUISA &amp;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62130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0858167-4500-1BEB-1127-8A7DC7920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SUPPORT_Tela1-2-2025.jpg">
            <a:extLst>
              <a:ext uri="{FF2B5EF4-FFF2-40B4-BE49-F238E27FC236}">
                <a16:creationId xmlns:a16="http://schemas.microsoft.com/office/drawing/2014/main" id="{56D93799-D08E-FDE4-CE43-6C6176A73B6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FFD9F6F-FB5E-DFFF-C7AF-CAAA87AD9C10}"/>
              </a:ext>
            </a:extLst>
          </p:cNvPr>
          <p:cNvSpPr/>
          <p:nvPr/>
        </p:nvSpPr>
        <p:spPr>
          <a:xfrm>
            <a:off x="1452282" y="1344660"/>
            <a:ext cx="5793785" cy="325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F50E77EF-2033-3A68-462A-B9CE13E67C25}"/>
              </a:ext>
            </a:extLst>
          </p:cNvPr>
          <p:cNvSpPr/>
          <p:nvPr/>
        </p:nvSpPr>
        <p:spPr>
          <a:xfrm>
            <a:off x="1452282" y="1094153"/>
            <a:ext cx="5793785" cy="250507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/>
              <a:t>Em andamento</a:t>
            </a:r>
          </a:p>
        </p:txBody>
      </p:sp>
      <p:sp>
        <p:nvSpPr>
          <p:cNvPr id="28" name="Fluxograma: Documento 27">
            <a:extLst>
              <a:ext uri="{FF2B5EF4-FFF2-40B4-BE49-F238E27FC236}">
                <a16:creationId xmlns:a16="http://schemas.microsoft.com/office/drawing/2014/main" id="{23C9AC86-EF05-8615-32B9-D5F948D024A5}"/>
              </a:ext>
            </a:extLst>
          </p:cNvPr>
          <p:cNvSpPr/>
          <p:nvPr/>
        </p:nvSpPr>
        <p:spPr>
          <a:xfrm>
            <a:off x="1897933" y="1410020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 err="1"/>
              <a:t>Sinotas</a:t>
            </a:r>
            <a:endParaRPr lang="pt-BR" sz="1800" dirty="0"/>
          </a:p>
        </p:txBody>
      </p:sp>
      <p:sp>
        <p:nvSpPr>
          <p:cNvPr id="29" name="Fluxograma: Documento 28">
            <a:extLst>
              <a:ext uri="{FF2B5EF4-FFF2-40B4-BE49-F238E27FC236}">
                <a16:creationId xmlns:a16="http://schemas.microsoft.com/office/drawing/2014/main" id="{7C8F13E9-48EC-107F-D2D5-5C2F82A0EEBB}"/>
              </a:ext>
            </a:extLst>
          </p:cNvPr>
          <p:cNvSpPr/>
          <p:nvPr/>
        </p:nvSpPr>
        <p:spPr>
          <a:xfrm>
            <a:off x="3666496" y="1410019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Compras</a:t>
            </a:r>
          </a:p>
        </p:txBody>
      </p:sp>
      <p:sp>
        <p:nvSpPr>
          <p:cNvPr id="30" name="Fluxograma: Documento 29">
            <a:extLst>
              <a:ext uri="{FF2B5EF4-FFF2-40B4-BE49-F238E27FC236}">
                <a16:creationId xmlns:a16="http://schemas.microsoft.com/office/drawing/2014/main" id="{46074C9A-A62D-3B50-D9D8-12A85E3A3BA7}"/>
              </a:ext>
            </a:extLst>
          </p:cNvPr>
          <p:cNvSpPr/>
          <p:nvPr/>
        </p:nvSpPr>
        <p:spPr>
          <a:xfrm>
            <a:off x="5414888" y="1410018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B2B</a:t>
            </a:r>
          </a:p>
        </p:txBody>
      </p:sp>
      <p:sp>
        <p:nvSpPr>
          <p:cNvPr id="32" name="Fluxograma: Documento 31">
            <a:extLst>
              <a:ext uri="{FF2B5EF4-FFF2-40B4-BE49-F238E27FC236}">
                <a16:creationId xmlns:a16="http://schemas.microsoft.com/office/drawing/2014/main" id="{55E00819-561B-ED4C-0D0E-CF144FAEB563}"/>
              </a:ext>
            </a:extLst>
          </p:cNvPr>
          <p:cNvSpPr/>
          <p:nvPr/>
        </p:nvSpPr>
        <p:spPr>
          <a:xfrm>
            <a:off x="1897933" y="2471625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 err="1"/>
              <a:t>EasyFop</a:t>
            </a:r>
            <a:endParaRPr lang="pt-BR" sz="1800" dirty="0"/>
          </a:p>
        </p:txBody>
      </p:sp>
      <p:sp>
        <p:nvSpPr>
          <p:cNvPr id="33" name="Fluxograma: Documento 32">
            <a:extLst>
              <a:ext uri="{FF2B5EF4-FFF2-40B4-BE49-F238E27FC236}">
                <a16:creationId xmlns:a16="http://schemas.microsoft.com/office/drawing/2014/main" id="{D70BA662-3FC8-3421-06D7-34C80E4C8934}"/>
              </a:ext>
            </a:extLst>
          </p:cNvPr>
          <p:cNvSpPr/>
          <p:nvPr/>
        </p:nvSpPr>
        <p:spPr>
          <a:xfrm>
            <a:off x="3651948" y="2471623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Estoque 2.0</a:t>
            </a:r>
          </a:p>
        </p:txBody>
      </p:sp>
      <p:sp>
        <p:nvSpPr>
          <p:cNvPr id="34" name="Fluxograma: Documento 33">
            <a:extLst>
              <a:ext uri="{FF2B5EF4-FFF2-40B4-BE49-F238E27FC236}">
                <a16:creationId xmlns:a16="http://schemas.microsoft.com/office/drawing/2014/main" id="{6DCEA2D8-C3A6-84E1-3664-0477D0C45F56}"/>
              </a:ext>
            </a:extLst>
          </p:cNvPr>
          <p:cNvSpPr/>
          <p:nvPr/>
        </p:nvSpPr>
        <p:spPr>
          <a:xfrm>
            <a:off x="5414888" y="2471622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Fabril</a:t>
            </a:r>
          </a:p>
        </p:txBody>
      </p:sp>
      <p:sp>
        <p:nvSpPr>
          <p:cNvPr id="35" name="Fluxograma: Documento 34">
            <a:extLst>
              <a:ext uri="{FF2B5EF4-FFF2-40B4-BE49-F238E27FC236}">
                <a16:creationId xmlns:a16="http://schemas.microsoft.com/office/drawing/2014/main" id="{2343BB58-5F99-1F50-67A1-F8952386ACA4}"/>
              </a:ext>
            </a:extLst>
          </p:cNvPr>
          <p:cNvSpPr/>
          <p:nvPr/>
        </p:nvSpPr>
        <p:spPr>
          <a:xfrm>
            <a:off x="1897933" y="3533230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SGV</a:t>
            </a:r>
          </a:p>
        </p:txBody>
      </p:sp>
      <p:sp>
        <p:nvSpPr>
          <p:cNvPr id="36" name="Fluxograma: Documento 35">
            <a:extLst>
              <a:ext uri="{FF2B5EF4-FFF2-40B4-BE49-F238E27FC236}">
                <a16:creationId xmlns:a16="http://schemas.microsoft.com/office/drawing/2014/main" id="{DB328AD5-B7F1-55D6-666F-3406595DE79F}"/>
              </a:ext>
            </a:extLst>
          </p:cNvPr>
          <p:cNvSpPr/>
          <p:nvPr/>
        </p:nvSpPr>
        <p:spPr>
          <a:xfrm>
            <a:off x="3646325" y="3531540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Sinc </a:t>
            </a:r>
            <a:r>
              <a:rPr lang="pt-BR" sz="1800" dirty="0" err="1"/>
              <a:t>Small</a:t>
            </a:r>
            <a:r>
              <a:rPr lang="pt-BR" sz="1800" dirty="0"/>
              <a:t> Business</a:t>
            </a:r>
          </a:p>
        </p:txBody>
      </p:sp>
      <p:sp>
        <p:nvSpPr>
          <p:cNvPr id="37" name="Fluxograma: Documento 36">
            <a:extLst>
              <a:ext uri="{FF2B5EF4-FFF2-40B4-BE49-F238E27FC236}">
                <a16:creationId xmlns:a16="http://schemas.microsoft.com/office/drawing/2014/main" id="{4D604E57-155C-D8C8-E8EB-99F431978ECF}"/>
              </a:ext>
            </a:extLst>
          </p:cNvPr>
          <p:cNvSpPr/>
          <p:nvPr/>
        </p:nvSpPr>
        <p:spPr>
          <a:xfrm>
            <a:off x="5414888" y="3531539"/>
            <a:ext cx="1411912" cy="99624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Financeiro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A9223D-F7C0-00E3-4F24-2315D32F35FE}"/>
              </a:ext>
            </a:extLst>
          </p:cNvPr>
          <p:cNvSpPr txBox="1"/>
          <p:nvPr/>
        </p:nvSpPr>
        <p:spPr>
          <a:xfrm>
            <a:off x="255494" y="326721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12340"/>
                </a:solidFill>
                <a:latin typeface="Bebas Neue"/>
              </a:rPr>
              <a:t>PESQUISA &amp;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236710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/>
        </p:nvSpPr>
        <p:spPr>
          <a:xfrm>
            <a:off x="746500" y="317300"/>
            <a:ext cx="1753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AGENDA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7047183" y="4532787"/>
            <a:ext cx="156977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489A82D-88DF-6C0B-A2CA-899AC301E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45" y="1467466"/>
            <a:ext cx="5803909" cy="22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9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507F1F4-6DA1-A8F1-7DA4-ED5ADE456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SUPPORT_Tela1-2-2025.jpg">
            <a:extLst>
              <a:ext uri="{FF2B5EF4-FFF2-40B4-BE49-F238E27FC236}">
                <a16:creationId xmlns:a16="http://schemas.microsoft.com/office/drawing/2014/main" id="{66AB9C4E-C3B6-9960-D89D-C7E0CBC3AE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F749AB7-4B70-71EE-E2BA-0A2EA5A6EFD8}"/>
              </a:ext>
            </a:extLst>
          </p:cNvPr>
          <p:cNvSpPr/>
          <p:nvPr/>
        </p:nvSpPr>
        <p:spPr>
          <a:xfrm>
            <a:off x="1452282" y="1344659"/>
            <a:ext cx="5358653" cy="3472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6836A6A6-8B0A-4497-D493-591862A3F00F}"/>
              </a:ext>
            </a:extLst>
          </p:cNvPr>
          <p:cNvSpPr/>
          <p:nvPr/>
        </p:nvSpPr>
        <p:spPr>
          <a:xfrm>
            <a:off x="1452281" y="1080063"/>
            <a:ext cx="5358653" cy="2505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/>
              <a:t>Vem aí em 2026...</a:t>
            </a:r>
          </a:p>
        </p:txBody>
      </p:sp>
      <p:sp>
        <p:nvSpPr>
          <p:cNvPr id="38" name="Fluxograma: Documento 37">
            <a:extLst>
              <a:ext uri="{FF2B5EF4-FFF2-40B4-BE49-F238E27FC236}">
                <a16:creationId xmlns:a16="http://schemas.microsoft.com/office/drawing/2014/main" id="{0949397B-D49F-107D-CE1A-DD909F032FBD}"/>
              </a:ext>
            </a:extLst>
          </p:cNvPr>
          <p:cNvSpPr/>
          <p:nvPr/>
        </p:nvSpPr>
        <p:spPr>
          <a:xfrm>
            <a:off x="1573931" y="1411801"/>
            <a:ext cx="1471357" cy="1038190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Blindagem</a:t>
            </a:r>
          </a:p>
        </p:txBody>
      </p:sp>
      <p:sp>
        <p:nvSpPr>
          <p:cNvPr id="39" name="Fluxograma: Documento 38">
            <a:extLst>
              <a:ext uri="{FF2B5EF4-FFF2-40B4-BE49-F238E27FC236}">
                <a16:creationId xmlns:a16="http://schemas.microsoft.com/office/drawing/2014/main" id="{4FCEBF25-D6FF-1D62-2866-B6F095BD6DCC}"/>
              </a:ext>
            </a:extLst>
          </p:cNvPr>
          <p:cNvSpPr/>
          <p:nvPr/>
        </p:nvSpPr>
        <p:spPr>
          <a:xfrm>
            <a:off x="3383114" y="3622463"/>
            <a:ext cx="1471357" cy="1038190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Sinc </a:t>
            </a:r>
            <a:r>
              <a:rPr lang="pt-BR" sz="1600" dirty="0" err="1"/>
              <a:t>Smart</a:t>
            </a:r>
            <a:r>
              <a:rPr lang="pt-BR" sz="1600" dirty="0"/>
              <a:t> Report</a:t>
            </a:r>
          </a:p>
        </p:txBody>
      </p:sp>
      <p:sp>
        <p:nvSpPr>
          <p:cNvPr id="40" name="Fluxograma: Documento 39">
            <a:extLst>
              <a:ext uri="{FF2B5EF4-FFF2-40B4-BE49-F238E27FC236}">
                <a16:creationId xmlns:a16="http://schemas.microsoft.com/office/drawing/2014/main" id="{79A23F29-BD05-B049-61D4-B17F73EBEF6B}"/>
              </a:ext>
            </a:extLst>
          </p:cNvPr>
          <p:cNvSpPr/>
          <p:nvPr/>
        </p:nvSpPr>
        <p:spPr>
          <a:xfrm>
            <a:off x="1573930" y="3627845"/>
            <a:ext cx="1471357" cy="1038190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Layout “Editável”</a:t>
            </a:r>
          </a:p>
        </p:txBody>
      </p:sp>
      <p:sp>
        <p:nvSpPr>
          <p:cNvPr id="46" name="Fluxograma: Documento 45">
            <a:extLst>
              <a:ext uri="{FF2B5EF4-FFF2-40B4-BE49-F238E27FC236}">
                <a16:creationId xmlns:a16="http://schemas.microsoft.com/office/drawing/2014/main" id="{0B81C756-FCA2-A6EA-B6D6-257C891537DD}"/>
              </a:ext>
            </a:extLst>
          </p:cNvPr>
          <p:cNvSpPr/>
          <p:nvPr/>
        </p:nvSpPr>
        <p:spPr>
          <a:xfrm>
            <a:off x="5192299" y="1411801"/>
            <a:ext cx="1471357" cy="1038190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Frotas</a:t>
            </a:r>
          </a:p>
        </p:txBody>
      </p:sp>
      <p:sp>
        <p:nvSpPr>
          <p:cNvPr id="47" name="Fluxograma: Documento 46">
            <a:extLst>
              <a:ext uri="{FF2B5EF4-FFF2-40B4-BE49-F238E27FC236}">
                <a16:creationId xmlns:a16="http://schemas.microsoft.com/office/drawing/2014/main" id="{24BBCC2E-55C5-AEAE-3CAF-50F78526E098}"/>
              </a:ext>
            </a:extLst>
          </p:cNvPr>
          <p:cNvSpPr/>
          <p:nvPr/>
        </p:nvSpPr>
        <p:spPr>
          <a:xfrm>
            <a:off x="3383113" y="1411801"/>
            <a:ext cx="1471357" cy="1038190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Sinc SAAS</a:t>
            </a:r>
          </a:p>
        </p:txBody>
      </p:sp>
      <p:sp>
        <p:nvSpPr>
          <p:cNvPr id="48" name="Fluxograma: Documento 47">
            <a:extLst>
              <a:ext uri="{FF2B5EF4-FFF2-40B4-BE49-F238E27FC236}">
                <a16:creationId xmlns:a16="http://schemas.microsoft.com/office/drawing/2014/main" id="{6A0E8153-8488-CD8E-2E40-98D53F220360}"/>
              </a:ext>
            </a:extLst>
          </p:cNvPr>
          <p:cNvSpPr/>
          <p:nvPr/>
        </p:nvSpPr>
        <p:spPr>
          <a:xfrm>
            <a:off x="1581906" y="2517132"/>
            <a:ext cx="5081749" cy="1038190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Desacoplagem: módulos como produto!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22C328-68FF-BE1A-DF1C-20ABC06E7B99}"/>
              </a:ext>
            </a:extLst>
          </p:cNvPr>
          <p:cNvSpPr txBox="1"/>
          <p:nvPr/>
        </p:nvSpPr>
        <p:spPr>
          <a:xfrm>
            <a:off x="255494" y="326721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12340"/>
                </a:solidFill>
                <a:latin typeface="Bebas Neue"/>
              </a:rPr>
              <a:t>PESQUISA &amp;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3115420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BC509669-902C-499F-D8AB-D5125B8BA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09A158E5-3C75-AD82-29CF-9473BEB30E12}"/>
              </a:ext>
            </a:extLst>
          </p:cNvPr>
          <p:cNvSpPr txBox="1"/>
          <p:nvPr/>
        </p:nvSpPr>
        <p:spPr>
          <a:xfrm>
            <a:off x="591671" y="317300"/>
            <a:ext cx="361725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Melhorias de processo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>
            <a:extLst>
              <a:ext uri="{FF2B5EF4-FFF2-40B4-BE49-F238E27FC236}">
                <a16:creationId xmlns:a16="http://schemas.microsoft.com/office/drawing/2014/main" id="{2D54FD3D-C710-2060-6417-FFF58CAC60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7;p26">
            <a:extLst>
              <a:ext uri="{FF2B5EF4-FFF2-40B4-BE49-F238E27FC236}">
                <a16:creationId xmlns:a16="http://schemas.microsoft.com/office/drawing/2014/main" id="{07BD8C41-D815-53F2-E471-7142B6C5489E}"/>
              </a:ext>
            </a:extLst>
          </p:cNvPr>
          <p:cNvSpPr txBox="1"/>
          <p:nvPr/>
        </p:nvSpPr>
        <p:spPr>
          <a:xfrm>
            <a:off x="1623410" y="1058446"/>
            <a:ext cx="4999276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Implantação do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salesforce</a:t>
            </a: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Agente virtual whats app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Sdr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virtual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Mentoria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Parceria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dealwise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(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rh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49214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/>
        </p:nvSpPr>
        <p:spPr>
          <a:xfrm>
            <a:off x="897000" y="2014385"/>
            <a:ext cx="34527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Construímos um lugar onde pessoas se sentem bem, crescem e fazem a diferença.</a:t>
            </a:r>
            <a:endParaRPr sz="105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25"/>
          <p:cNvSpPr txBox="1"/>
          <p:nvPr/>
        </p:nvSpPr>
        <p:spPr>
          <a:xfrm>
            <a:off x="897000" y="1142150"/>
            <a:ext cx="5624824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VALORIZAMOS PESSOAS!</a:t>
            </a:r>
            <a:endParaRPr sz="34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350" y="3573455"/>
            <a:ext cx="1638925" cy="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931A4F1-683B-3F45-9482-79C945A8C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69"/>
            <a:ext cx="9144000" cy="51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59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D7E6887A-F86F-A147-D812-6F61D35A6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37E76DE8-7E78-04CB-F19F-1CEBD5736FA6}"/>
              </a:ext>
            </a:extLst>
          </p:cNvPr>
          <p:cNvSpPr txBox="1"/>
          <p:nvPr/>
        </p:nvSpPr>
        <p:spPr>
          <a:xfrm>
            <a:off x="450476" y="317300"/>
            <a:ext cx="445769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organograma</a:t>
            </a:r>
            <a:endParaRPr sz="32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" name="Google Shape;110;p26">
            <a:extLst>
              <a:ext uri="{FF2B5EF4-FFF2-40B4-BE49-F238E27FC236}">
                <a16:creationId xmlns:a16="http://schemas.microsoft.com/office/drawing/2014/main" id="{65B8255A-64A3-CE13-8A30-55C2E6D388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844B62-85BA-263D-5EA9-C690A501C8EA}"/>
              </a:ext>
            </a:extLst>
          </p:cNvPr>
          <p:cNvSpPr txBox="1"/>
          <p:nvPr/>
        </p:nvSpPr>
        <p:spPr>
          <a:xfrm>
            <a:off x="2286000" y="23101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Apresentação Detalhada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0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3B84D8A4-A252-5B5E-B26E-BFAF174A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48C340F4-406E-D9EB-0B2E-35C0A3E65914}"/>
              </a:ext>
            </a:extLst>
          </p:cNvPr>
          <p:cNvSpPr txBox="1"/>
          <p:nvPr/>
        </p:nvSpPr>
        <p:spPr>
          <a:xfrm>
            <a:off x="450476" y="317300"/>
            <a:ext cx="445769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PARCERIA DEALWISE</a:t>
            </a:r>
            <a:endParaRPr sz="32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>
            <a:extLst>
              <a:ext uri="{FF2B5EF4-FFF2-40B4-BE49-F238E27FC236}">
                <a16:creationId xmlns:a16="http://schemas.microsoft.com/office/drawing/2014/main" id="{78F1B1C6-2C3B-8BC1-DE8E-E5CB31ACD6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7;p26">
            <a:extLst>
              <a:ext uri="{FF2B5EF4-FFF2-40B4-BE49-F238E27FC236}">
                <a16:creationId xmlns:a16="http://schemas.microsoft.com/office/drawing/2014/main" id="{801921E1-7977-63B2-82E8-2B175A91452C}"/>
              </a:ext>
            </a:extLst>
          </p:cNvPr>
          <p:cNvSpPr txBox="1"/>
          <p:nvPr/>
        </p:nvSpPr>
        <p:spPr>
          <a:xfrm>
            <a:off x="1623400" y="1636670"/>
            <a:ext cx="4999276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Job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description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(descrição de cargos)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Nova política de avaliação de desempenho</a:t>
            </a:r>
          </a:p>
        </p:txBody>
      </p:sp>
    </p:spTree>
    <p:extLst>
      <p:ext uri="{BB962C8B-B14F-4D97-AF65-F5344CB8AC3E}">
        <p14:creationId xmlns:p14="http://schemas.microsoft.com/office/powerpoint/2010/main" val="3404526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1BB5154B-2BAD-48DE-1567-0396CDC32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B676AC22-805F-CB73-06AD-AE53CB6B1F1D}"/>
              </a:ext>
            </a:extLst>
          </p:cNvPr>
          <p:cNvSpPr txBox="1"/>
          <p:nvPr/>
        </p:nvSpPr>
        <p:spPr>
          <a:xfrm>
            <a:off x="450476" y="317300"/>
            <a:ext cx="445769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PARCERIA DEALWISE</a:t>
            </a:r>
            <a:endParaRPr sz="32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>
            <a:extLst>
              <a:ext uri="{FF2B5EF4-FFF2-40B4-BE49-F238E27FC236}">
                <a16:creationId xmlns:a16="http://schemas.microsoft.com/office/drawing/2014/main" id="{97A775F4-4362-51F4-97A2-06ACF34C19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7;p26">
            <a:extLst>
              <a:ext uri="{FF2B5EF4-FFF2-40B4-BE49-F238E27FC236}">
                <a16:creationId xmlns:a16="http://schemas.microsoft.com/office/drawing/2014/main" id="{CB0D256E-465F-1774-622F-4CC95F8A20F4}"/>
              </a:ext>
            </a:extLst>
          </p:cNvPr>
          <p:cNvSpPr txBox="1"/>
          <p:nvPr/>
        </p:nvSpPr>
        <p:spPr>
          <a:xfrm>
            <a:off x="1623400" y="1636670"/>
            <a:ext cx="49992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000FF"/>
                </a:solidFill>
                <a:latin typeface="Bebas Neue"/>
                <a:ea typeface="Bebas Neue"/>
                <a:cs typeface="Bebas Neue"/>
                <a:sym typeface="Bebas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VÍDEO</a:t>
            </a:r>
            <a:endParaRPr lang="pt-BR" dirty="0">
              <a:solidFill>
                <a:srgbClr val="0000F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114840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523F4AFE-40C1-F0A4-D64A-E816724C6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D286E32A-A32C-5F17-2B36-F5D2CA1CA4DC}"/>
              </a:ext>
            </a:extLst>
          </p:cNvPr>
          <p:cNvSpPr txBox="1"/>
          <p:nvPr/>
        </p:nvSpPr>
        <p:spPr>
          <a:xfrm>
            <a:off x="450476" y="317300"/>
            <a:ext cx="445769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BENEFÍCIOS</a:t>
            </a:r>
            <a:endParaRPr sz="32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>
            <a:extLst>
              <a:ext uri="{FF2B5EF4-FFF2-40B4-BE49-F238E27FC236}">
                <a16:creationId xmlns:a16="http://schemas.microsoft.com/office/drawing/2014/main" id="{BC0DB2BE-2919-9C7B-EA22-386EB918D2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6997278" y="4268203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7;p26">
            <a:extLst>
              <a:ext uri="{FF2B5EF4-FFF2-40B4-BE49-F238E27FC236}">
                <a16:creationId xmlns:a16="http://schemas.microsoft.com/office/drawing/2014/main" id="{563F37B4-7F07-88FF-D34F-2999EA9BFD54}"/>
              </a:ext>
            </a:extLst>
          </p:cNvPr>
          <p:cNvSpPr txBox="1"/>
          <p:nvPr/>
        </p:nvSpPr>
        <p:spPr>
          <a:xfrm>
            <a:off x="1326048" y="986950"/>
            <a:ext cx="6397771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BÔNUS Aniversário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crÉdito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de R$ 120,00 no cartão do colaborador.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Total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Pass</a:t>
            </a: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O colaborador tem acesso a uma rede de academias com valores abaixo da tabela e flexibilidade na utilização.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Clude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SaÚde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Consulta de Telemedicina: com clinico geral (ilimitado);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Consulta de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Telepsicologia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: até duas consultas gratuitas por mês;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Consulta de </a:t>
            </a:r>
            <a:r>
              <a:rPr lang="pt-BR" dirty="0" err="1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Telenutrição</a:t>
            </a: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: 1 consulta por mês mais acompanhamento via Chat.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pt-BR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C4Life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Suporte e apoio a saúde mental nas seguintes áreas: Psicologia, Social, Financeira, jurídica e pets;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     - Este benefício e extensivo para filhos e cônjuge.</a:t>
            </a:r>
          </a:p>
        </p:txBody>
      </p:sp>
    </p:spTree>
    <p:extLst>
      <p:ext uri="{BB962C8B-B14F-4D97-AF65-F5344CB8AC3E}">
        <p14:creationId xmlns:p14="http://schemas.microsoft.com/office/powerpoint/2010/main" val="1399092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8EB3193D-42AE-D286-969D-ECFB46839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13" name="Imagem 12" descr="Homem de terno e gravata com celular na mão&#10;&#10;O conteúdo gerado por IA pode estar incorreto.">
            <a:extLst>
              <a:ext uri="{FF2B5EF4-FFF2-40B4-BE49-F238E27FC236}">
                <a16:creationId xmlns:a16="http://schemas.microsoft.com/office/drawing/2014/main" id="{72FC1805-4A51-8347-87FE-9801933F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58" y="-401097"/>
            <a:ext cx="9983165" cy="56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21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BE38-3F05-DA5D-74EA-2AEA53887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terno e gravata com celular na mão&#10;&#10;O conteúdo gerado por IA pode estar incorreto.">
            <a:extLst>
              <a:ext uri="{FF2B5EF4-FFF2-40B4-BE49-F238E27FC236}">
                <a16:creationId xmlns:a16="http://schemas.microsoft.com/office/drawing/2014/main" id="{9DA01D90-70F2-9B7A-FE98-E2F8B0C8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198" y="-401097"/>
            <a:ext cx="9983165" cy="561278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A04C4B1-BC75-92DF-78B8-456408C75E02}"/>
              </a:ext>
            </a:extLst>
          </p:cNvPr>
          <p:cNvSpPr/>
          <p:nvPr/>
        </p:nvSpPr>
        <p:spPr>
          <a:xfrm>
            <a:off x="6423660" y="2467710"/>
            <a:ext cx="3316436" cy="900523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5DAA74-62A3-41E6-4A85-FF5E7F1521BA}"/>
              </a:ext>
            </a:extLst>
          </p:cNvPr>
          <p:cNvSpPr/>
          <p:nvPr/>
        </p:nvSpPr>
        <p:spPr>
          <a:xfrm>
            <a:off x="-164939" y="-590308"/>
            <a:ext cx="4991582" cy="5733809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A5A5F5-F35E-2DD2-B8DA-2364CB4BCAC7}"/>
              </a:ext>
            </a:extLst>
          </p:cNvPr>
          <p:cNvSpPr txBox="1"/>
          <p:nvPr/>
        </p:nvSpPr>
        <p:spPr>
          <a:xfrm>
            <a:off x="97747" y="721927"/>
            <a:ext cx="592749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err="1">
                <a:solidFill>
                  <a:schemeClr val="bg1"/>
                </a:solidFill>
                <a:cs typeface="Courier New" panose="02070309020205020404" pitchFamily="49" charset="0"/>
              </a:rPr>
              <a:t>Sócio-Fundador</a:t>
            </a:r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 e Diretor de Soluções da Fuse IoT</a:t>
            </a: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Sócio e Board de IoT e IA na Triangulo Ventures – FCJ </a:t>
            </a:r>
            <a:r>
              <a:rPr lang="pt-BR" sz="1500" b="1" dirty="0" err="1">
                <a:solidFill>
                  <a:schemeClr val="bg1"/>
                </a:solidFill>
                <a:cs typeface="Courier New" panose="02070309020205020404" pitchFamily="49" charset="0"/>
              </a:rPr>
              <a:t>Group</a:t>
            </a:r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Atual Campeão da Batalha das Startups – Rede Record News</a:t>
            </a: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Membro do Comitê Internacional de </a:t>
            </a:r>
            <a:r>
              <a:rPr lang="pt-BR" sz="1500" b="1" dirty="0" err="1">
                <a:solidFill>
                  <a:schemeClr val="bg1"/>
                </a:solidFill>
                <a:cs typeface="Courier New" panose="02070309020205020404" pitchFamily="49" charset="0"/>
              </a:rPr>
              <a:t>AIoT</a:t>
            </a:r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 e Robótica pela I2AI e Coordenador do Instituto Nexus - SC</a:t>
            </a: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Palestrante TEDx, GEB, BID, FGV, USP, Santos Summit, Summit IA, Sebrae, CLARO, Natura, </a:t>
            </a:r>
            <a:r>
              <a:rPr lang="pt-BR" sz="1500" b="1" dirty="0" err="1">
                <a:solidFill>
                  <a:schemeClr val="bg1"/>
                </a:solidFill>
                <a:cs typeface="Courier New" panose="02070309020205020404" pitchFamily="49" charset="0"/>
              </a:rPr>
              <a:t>GoAhead</a:t>
            </a:r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, TIM, VIVO e etc...</a:t>
            </a: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Professor de Pós-Graduação na PUC-PR, convidado na FGV, </a:t>
            </a:r>
          </a:p>
          <a:p>
            <a:r>
              <a:rPr lang="pt-BR" sz="1500" b="1" dirty="0" err="1">
                <a:solidFill>
                  <a:schemeClr val="bg1"/>
                </a:solidFill>
                <a:cs typeface="Courier New" panose="02070309020205020404" pitchFamily="49" charset="0"/>
              </a:rPr>
              <a:t>Fac</a:t>
            </a:r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 Israelita Albert Einstein, </a:t>
            </a:r>
            <a:r>
              <a:rPr lang="pt-BR" sz="1500" b="1" dirty="0" err="1">
                <a:solidFill>
                  <a:schemeClr val="bg1"/>
                </a:solidFill>
                <a:cs typeface="Courier New" panose="02070309020205020404" pitchFamily="49" charset="0"/>
              </a:rPr>
              <a:t>Inteli</a:t>
            </a:r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, UNISA, FATEC...</a:t>
            </a: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Especialista em Internet das Coisas e IA_</a:t>
            </a:r>
          </a:p>
          <a:p>
            <a:endParaRPr lang="pt-BR" sz="1500" b="1" dirty="0">
              <a:solidFill>
                <a:schemeClr val="bg1"/>
              </a:solidFill>
              <a:cs typeface="Courier New" panose="02070309020205020404" pitchFamily="49" charset="0"/>
            </a:endParaRPr>
          </a:p>
          <a:p>
            <a:r>
              <a:rPr lang="pt-BR" sz="1500" b="1" dirty="0">
                <a:solidFill>
                  <a:schemeClr val="bg1"/>
                </a:solidFill>
                <a:cs typeface="Courier New" panose="02070309020205020404" pitchFamily="49" charset="0"/>
              </a:rPr>
              <a:t>Apaixonado por Lençóis Paulista e Região</a:t>
            </a:r>
            <a:r>
              <a:rPr lang="pt-BR" sz="1500" dirty="0"/>
              <a:t>❤️</a:t>
            </a:r>
            <a:endParaRPr lang="pt-BR" sz="1500" dirty="0">
              <a:solidFill>
                <a:schemeClr val="bg1"/>
              </a:solidFill>
              <a:cs typeface="Courier New" panose="02070309020205020404" pitchFamily="49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B585867-F1F0-9185-5FEF-5E8D44D872AA}"/>
              </a:ext>
            </a:extLst>
          </p:cNvPr>
          <p:cNvSpPr txBox="1"/>
          <p:nvPr/>
        </p:nvSpPr>
        <p:spPr>
          <a:xfrm>
            <a:off x="6507480" y="2536291"/>
            <a:ext cx="2807369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25" b="1" dirty="0">
                <a:solidFill>
                  <a:schemeClr val="bg1"/>
                </a:solidFill>
                <a:cs typeface="Courier New" panose="02070309020205020404" pitchFamily="49" charset="0"/>
              </a:rPr>
              <a:t>Murilo Silva</a:t>
            </a:r>
          </a:p>
        </p:txBody>
      </p:sp>
      <p:pic>
        <p:nvPicPr>
          <p:cNvPr id="6" name="Imagem 5" descr="Uma imagem contendo esqui, pequeno, água, segurando&#10;&#10;O conteúdo gerado por IA pode estar incorreto.">
            <a:extLst>
              <a:ext uri="{FF2B5EF4-FFF2-40B4-BE49-F238E27FC236}">
                <a16:creationId xmlns:a16="http://schemas.microsoft.com/office/drawing/2014/main" id="{FC80EA9E-D039-23D5-BE9E-6C8C62A5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9891" y="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C845903-3CCE-A1C6-855A-2236025252C6}"/>
              </a:ext>
            </a:extLst>
          </p:cNvPr>
          <p:cNvSpPr txBox="1"/>
          <p:nvPr/>
        </p:nvSpPr>
        <p:spPr>
          <a:xfrm>
            <a:off x="6529383" y="2936223"/>
            <a:ext cx="282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cs typeface="Courier New" panose="02070309020205020404" pitchFamily="49" charset="0"/>
              </a:rPr>
              <a:t>@murilosilvamentor</a:t>
            </a:r>
          </a:p>
        </p:txBody>
      </p:sp>
    </p:spTree>
    <p:extLst>
      <p:ext uri="{BB962C8B-B14F-4D97-AF65-F5344CB8AC3E}">
        <p14:creationId xmlns:p14="http://schemas.microsoft.com/office/powerpoint/2010/main" val="3836456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squi, pequeno, água, segurando&#10;&#10;O conteúdo gerado por IA pode estar incorreto.">
            <a:extLst>
              <a:ext uri="{FF2B5EF4-FFF2-40B4-BE49-F238E27FC236}">
                <a16:creationId xmlns:a16="http://schemas.microsoft.com/office/drawing/2014/main" id="{3738EF36-17AD-3851-2B0A-686F57299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5CFCC26D-FE93-3466-3D97-5BE038F42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644"/>
            <a:ext cx="9144000" cy="51435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4FD054A-CE27-939A-C944-8F59CA3DEF56}"/>
              </a:ext>
            </a:extLst>
          </p:cNvPr>
          <p:cNvSpPr txBox="1"/>
          <p:nvPr/>
        </p:nvSpPr>
        <p:spPr>
          <a:xfrm>
            <a:off x="1325764" y="4575170"/>
            <a:ext cx="5710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pt-BR" sz="900" cap="all" dirty="0">
                <a:solidFill>
                  <a:srgbClr val="FFFFFF"/>
                </a:solidFill>
              </a:rPr>
              <a:t>https://propmark.com.br/warc-creative-100-brasil-e-o-quarto-pais-mais-criativo-eua-lidera/ </a:t>
            </a:r>
            <a:endParaRPr lang="pt-BR" sz="900" cap="all" dirty="0"/>
          </a:p>
        </p:txBody>
      </p:sp>
      <p:pic>
        <p:nvPicPr>
          <p:cNvPr id="1026" name="Picture 2" descr="Bandeira Eua Estados Unidos Da - Imagens grátis no Pixabay">
            <a:extLst>
              <a:ext uri="{FF2B5EF4-FFF2-40B4-BE49-F238E27FC236}">
                <a16:creationId xmlns:a16="http://schemas.microsoft.com/office/drawing/2014/main" id="{A59E6441-B123-CDBD-4D1E-8DA7C5D3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6" y="2762446"/>
            <a:ext cx="1165860" cy="6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51DE0-A672-A76C-8C0B-FD7EC33B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65" y="2838487"/>
            <a:ext cx="839517" cy="5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deira da França – Wikipédia, a enciclopédia livre">
            <a:extLst>
              <a:ext uri="{FF2B5EF4-FFF2-40B4-BE49-F238E27FC236}">
                <a16:creationId xmlns:a16="http://schemas.microsoft.com/office/drawing/2014/main" id="{BE05A02A-D2F8-41C5-B91B-49F91F51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901" y="2830084"/>
            <a:ext cx="782198" cy="52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ndeira do Brasil – Wikipédia, a enciclopédia livre">
            <a:extLst>
              <a:ext uri="{FF2B5EF4-FFF2-40B4-BE49-F238E27FC236}">
                <a16:creationId xmlns:a16="http://schemas.microsoft.com/office/drawing/2014/main" id="{E692E20A-377B-AAE6-1EDC-7B7165F0C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718" y="2838488"/>
            <a:ext cx="743596" cy="52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ndeira da Austrália – Wikipédia, a enciclopédia livre">
            <a:extLst>
              <a:ext uri="{FF2B5EF4-FFF2-40B4-BE49-F238E27FC236}">
                <a16:creationId xmlns:a16="http://schemas.microsoft.com/office/drawing/2014/main" id="{CE28E05D-0DD7-2EB8-08C7-68624EE9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66" y="2874257"/>
            <a:ext cx="969497" cy="4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7A10C15-5A1B-2138-5541-65C1CD9D868F}"/>
              </a:ext>
            </a:extLst>
          </p:cNvPr>
          <p:cNvGrpSpPr/>
          <p:nvPr/>
        </p:nvGrpSpPr>
        <p:grpSpPr>
          <a:xfrm>
            <a:off x="2952291" y="3960583"/>
            <a:ext cx="3190739" cy="393398"/>
            <a:chOff x="3527176" y="5008983"/>
            <a:chExt cx="4254319" cy="524530"/>
          </a:xfrm>
        </p:grpSpPr>
        <p:pic>
          <p:nvPicPr>
            <p:cNvPr id="1036" name="Picture 12" descr="Bandeira da Alemanha – Wikipédia, a enciclopédia livre">
              <a:extLst>
                <a:ext uri="{FF2B5EF4-FFF2-40B4-BE49-F238E27FC236}">
                  <a16:creationId xmlns:a16="http://schemas.microsoft.com/office/drawing/2014/main" id="{C4F9A991-E2CC-8EBF-BEC8-61032237E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176" y="5017091"/>
              <a:ext cx="860704" cy="516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9B5ED2CA-2F06-FE64-6C6A-24DA06F20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880" y="5012047"/>
              <a:ext cx="1042932" cy="52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Bandeira da Índia – Wikipédia, a enciclopédia livre">
              <a:extLst>
                <a:ext uri="{FF2B5EF4-FFF2-40B4-BE49-F238E27FC236}">
                  <a16:creationId xmlns:a16="http://schemas.microsoft.com/office/drawing/2014/main" id="{F33C5739-2472-3619-01A9-B421AC2B8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812" y="5008986"/>
              <a:ext cx="788223" cy="52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Bandeira da Espanha – Wikipédia, a enciclopédia livre">
              <a:extLst>
                <a:ext uri="{FF2B5EF4-FFF2-40B4-BE49-F238E27FC236}">
                  <a16:creationId xmlns:a16="http://schemas.microsoft.com/office/drawing/2014/main" id="{3353CFD8-6AB1-83AB-C3A9-11D8F323C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209" y="5008985"/>
              <a:ext cx="788223" cy="52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Bandeira da Itália - Toda Matéria">
              <a:extLst>
                <a:ext uri="{FF2B5EF4-FFF2-40B4-BE49-F238E27FC236}">
                  <a16:creationId xmlns:a16="http://schemas.microsoft.com/office/drawing/2014/main" id="{197453A2-E026-0863-B618-F73818657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272" y="5008983"/>
              <a:ext cx="788223" cy="52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F939C31-0A1A-E8D8-2C47-3BB71BB26D39}"/>
              </a:ext>
            </a:extLst>
          </p:cNvPr>
          <p:cNvSpPr txBox="1"/>
          <p:nvPr/>
        </p:nvSpPr>
        <p:spPr>
          <a:xfrm>
            <a:off x="680490" y="3309216"/>
            <a:ext cx="48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1º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2C4A92-99EC-71DA-387B-2D6F82663C78}"/>
              </a:ext>
            </a:extLst>
          </p:cNvPr>
          <p:cNvSpPr txBox="1"/>
          <p:nvPr/>
        </p:nvSpPr>
        <p:spPr>
          <a:xfrm>
            <a:off x="2397217" y="3309285"/>
            <a:ext cx="48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2º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2BB69F3-2FE2-A996-BFB2-259EA275A1FD}"/>
              </a:ext>
            </a:extLst>
          </p:cNvPr>
          <p:cNvSpPr txBox="1"/>
          <p:nvPr/>
        </p:nvSpPr>
        <p:spPr>
          <a:xfrm>
            <a:off x="4376983" y="3300813"/>
            <a:ext cx="48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3º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D856A34-B61C-8CB5-46D6-5EE9ED77FE97}"/>
              </a:ext>
            </a:extLst>
          </p:cNvPr>
          <p:cNvSpPr txBox="1"/>
          <p:nvPr/>
        </p:nvSpPr>
        <p:spPr>
          <a:xfrm>
            <a:off x="6216209" y="3309215"/>
            <a:ext cx="48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4º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9E968E7-476C-787E-6241-98A7847B474D}"/>
              </a:ext>
            </a:extLst>
          </p:cNvPr>
          <p:cNvSpPr txBox="1"/>
          <p:nvPr/>
        </p:nvSpPr>
        <p:spPr>
          <a:xfrm>
            <a:off x="8081422" y="3309215"/>
            <a:ext cx="48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5º</a:t>
            </a:r>
          </a:p>
        </p:txBody>
      </p:sp>
    </p:spTree>
    <p:extLst>
      <p:ext uri="{BB962C8B-B14F-4D97-AF65-F5344CB8AC3E}">
        <p14:creationId xmlns:p14="http://schemas.microsoft.com/office/powerpoint/2010/main" val="349863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E59A0E26-EE10-ADF2-9222-C5569ED6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70A82AA9-C583-3F0A-2218-3536F9E9AAB0}"/>
              </a:ext>
            </a:extLst>
          </p:cNvPr>
          <p:cNvSpPr txBox="1"/>
          <p:nvPr/>
        </p:nvSpPr>
        <p:spPr>
          <a:xfrm>
            <a:off x="746499" y="317300"/>
            <a:ext cx="254802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NÚMEROS DA EMPRESA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58A97D21-D91F-AC2F-5831-A131F0BB7B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7286389" y="4543544"/>
            <a:ext cx="156977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44F37B-5314-DB34-5742-B745A7CE4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370" y="1233774"/>
            <a:ext cx="5727260" cy="26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4D34E02A-11A8-B388-CE5C-BCE12A0B2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Imagem 15" descr="Forma&#10;&#10;O conteúdo gerado por IA pode estar incorreto.">
            <a:extLst>
              <a:ext uri="{FF2B5EF4-FFF2-40B4-BE49-F238E27FC236}">
                <a16:creationId xmlns:a16="http://schemas.microsoft.com/office/drawing/2014/main" id="{7376893C-76D1-364A-E58F-89601547D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Espaço Reservado para Conteúdo 4" descr="Tela de vídeo game&#10;&#10;O conteúdo gerado por IA pode estar incorreto.">
            <a:extLst>
              <a:ext uri="{FF2B5EF4-FFF2-40B4-BE49-F238E27FC236}">
                <a16:creationId xmlns:a16="http://schemas.microsoft.com/office/drawing/2014/main" id="{9502807B-CDEF-EF4A-AA17-A665B4FAC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9" y="-51645"/>
            <a:ext cx="9570423" cy="5352503"/>
          </a:xfrm>
        </p:spPr>
      </p:pic>
      <p:pic>
        <p:nvPicPr>
          <p:cNvPr id="11" name="Imagem 10" descr="Uma imagem contendo nome da empresa&#10;&#10;O conteúdo gerado por IA pode estar incorreto.">
            <a:extLst>
              <a:ext uri="{FF2B5EF4-FFF2-40B4-BE49-F238E27FC236}">
                <a16:creationId xmlns:a16="http://schemas.microsoft.com/office/drawing/2014/main" id="{5BAF29FD-1196-8C82-1334-2C21B85D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13" y="-100797"/>
            <a:ext cx="8780526" cy="4939046"/>
          </a:xfrm>
          <a:prstGeom prst="rect">
            <a:avLst/>
          </a:prstGeom>
        </p:spPr>
      </p:pic>
      <p:pic>
        <p:nvPicPr>
          <p:cNvPr id="17" name="Picture 2" descr="Qual a diferença entre invenção e inovação?">
            <a:extLst>
              <a:ext uri="{FF2B5EF4-FFF2-40B4-BE49-F238E27FC236}">
                <a16:creationId xmlns:a16="http://schemas.microsoft.com/office/drawing/2014/main" id="{81159C14-D42B-3329-A81F-B4124116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452" y="-719678"/>
            <a:ext cx="6688568" cy="66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7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al a diferença entre invenção e inovação?">
            <a:extLst>
              <a:ext uri="{FF2B5EF4-FFF2-40B4-BE49-F238E27FC236}">
                <a16:creationId xmlns:a16="http://schemas.microsoft.com/office/drawing/2014/main" id="{CFE8EB76-B1F0-AF08-6642-7475739C6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6" y="-772534"/>
            <a:ext cx="6688568" cy="66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tegorias de Inovação | Note">
            <a:extLst>
              <a:ext uri="{FF2B5EF4-FFF2-40B4-BE49-F238E27FC236}">
                <a16:creationId xmlns:a16="http://schemas.microsoft.com/office/drawing/2014/main" id="{3E905C25-A547-C1D6-40D1-7301FE71B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5437" y="668655"/>
            <a:ext cx="8405154" cy="38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1530-3F98-D343-FC56-43AF31509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tegorias de Inovação | Note">
            <a:extLst>
              <a:ext uri="{FF2B5EF4-FFF2-40B4-BE49-F238E27FC236}">
                <a16:creationId xmlns:a16="http://schemas.microsoft.com/office/drawing/2014/main" id="{FA8DBA66-C851-E166-8DB3-ED7C43F45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17" y="668655"/>
            <a:ext cx="8405154" cy="38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7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76927-B302-6BDE-A325-4A8BC0D8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11FCC53-0C27-5244-175E-28FF4797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356" y="1572184"/>
            <a:ext cx="4593432" cy="1999132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r"/>
            <a:r>
              <a:rPr lang="en-US" sz="5400" dirty="0" err="1">
                <a:solidFill>
                  <a:schemeClr val="bg1"/>
                </a:solidFill>
              </a:rPr>
              <a:t>Recomendação</a:t>
            </a:r>
            <a:r>
              <a:rPr lang="en-US" sz="5400" dirty="0">
                <a:solidFill>
                  <a:schemeClr val="bg1"/>
                </a:solidFill>
              </a:rPr>
              <a:t> de </a:t>
            </a:r>
            <a:r>
              <a:rPr lang="en-US" sz="5400" dirty="0" err="1">
                <a:solidFill>
                  <a:schemeClr val="bg1"/>
                </a:solidFill>
              </a:rPr>
              <a:t>Leitura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atorze camelos para o Ceará: A história da primeira expedição científica  brasileira | Amazon.com.br">
            <a:extLst>
              <a:ext uri="{FF2B5EF4-FFF2-40B4-BE49-F238E27FC236}">
                <a16:creationId xmlns:a16="http://schemas.microsoft.com/office/drawing/2014/main" id="{3E919E36-7C6C-9033-C01B-2E3AFF64E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 r="1" b="1"/>
          <a:stretch>
            <a:fillRect/>
          </a:stretch>
        </p:blipFill>
        <p:spPr bwMode="auto">
          <a:xfrm>
            <a:off x="1" y="7"/>
            <a:ext cx="3413414" cy="5143493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0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edro II do Brasil - Pedro II sobre camelo em sua primeira viagem ao Egito,  em 1871. | Facebook">
            <a:extLst>
              <a:ext uri="{FF2B5EF4-FFF2-40B4-BE49-F238E27FC236}">
                <a16:creationId xmlns:a16="http://schemas.microsoft.com/office/drawing/2014/main" id="{17EB4659-310B-B38D-F38E-07DA475D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14488" cy="51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bretudo,música: De jegue">
            <a:extLst>
              <a:ext uri="{FF2B5EF4-FFF2-40B4-BE49-F238E27FC236}">
                <a16:creationId xmlns:a16="http://schemas.microsoft.com/office/drawing/2014/main" id="{3687A738-AE8F-00E2-5C31-54A57C02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89" y="-1"/>
            <a:ext cx="5729512" cy="572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2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162F9-FE15-1243-AFBD-27135863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lunos da UFCG participam de viagem imersiva no Vale do Silício nos EUA">
            <a:extLst>
              <a:ext uri="{FF2B5EF4-FFF2-40B4-BE49-F238E27FC236}">
                <a16:creationId xmlns:a16="http://schemas.microsoft.com/office/drawing/2014/main" id="{4A896A65-A4B8-7F06-49F1-D386EAB1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>
            <a:fillRect/>
          </a:stretch>
        </p:blipFill>
        <p:spPr bwMode="auto">
          <a:xfrm>
            <a:off x="15" y="1"/>
            <a:ext cx="914398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61EEF3-1A2D-59CA-4D68-4F063745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41771"/>
            <a:ext cx="6858000" cy="2175389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4500" dirty="0" err="1">
                <a:solidFill>
                  <a:srgbClr val="FFFFFF"/>
                </a:solidFill>
              </a:rPr>
              <a:t>Ir</a:t>
            </a:r>
            <a:r>
              <a:rPr lang="en-US" sz="4500" dirty="0">
                <a:solidFill>
                  <a:srgbClr val="FFFFFF"/>
                </a:solidFill>
              </a:rPr>
              <a:t> pro Vale do </a:t>
            </a:r>
            <a:r>
              <a:rPr lang="en-US" sz="4500" dirty="0" err="1">
                <a:solidFill>
                  <a:srgbClr val="FFFFFF"/>
                </a:solidFill>
              </a:rPr>
              <a:t>Silício</a:t>
            </a:r>
            <a:r>
              <a:rPr lang="en-US" sz="4500" dirty="0">
                <a:solidFill>
                  <a:srgbClr val="FFFFFF"/>
                </a:solidFill>
              </a:rPr>
              <a:t> </a:t>
            </a:r>
            <a:br>
              <a:rPr lang="en-US" sz="4500" dirty="0">
                <a:solidFill>
                  <a:srgbClr val="FFFFFF"/>
                </a:solidFill>
              </a:rPr>
            </a:br>
            <a:r>
              <a:rPr lang="en-US" sz="4500" dirty="0">
                <a:solidFill>
                  <a:srgbClr val="FFFFFF"/>
                </a:solidFill>
              </a:rPr>
              <a:t>NÃO é INOVAÇÃO!!!</a:t>
            </a:r>
          </a:p>
        </p:txBody>
      </p:sp>
    </p:spTree>
    <p:extLst>
      <p:ext uri="{BB962C8B-B14F-4D97-AF65-F5344CB8AC3E}">
        <p14:creationId xmlns:p14="http://schemas.microsoft.com/office/powerpoint/2010/main" val="51831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8BB3B-6DCE-8F85-77F8-F7F1CEE31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rasileiro tem complexo de Vira-Lata sim!">
            <a:extLst>
              <a:ext uri="{FF2B5EF4-FFF2-40B4-BE49-F238E27FC236}">
                <a16:creationId xmlns:a16="http://schemas.microsoft.com/office/drawing/2014/main" id="{B9E20203-9FA4-2359-E6D0-883047FE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15" y="1"/>
            <a:ext cx="914398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1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C9D974-8D8D-4874-716E-A8F3EEE5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271" y="3794394"/>
            <a:ext cx="4393638" cy="870475"/>
          </a:xfrm>
        </p:spPr>
        <p:txBody>
          <a:bodyPr spcFirstLastPara="1" vert="horz" wrap="square" lIns="68580" tIns="34290" rIns="68580" bIns="34290" rtlCol="0" anchor="t" anchorCtr="0">
            <a:normAutofit fontScale="90000"/>
          </a:bodyPr>
          <a:lstStyle/>
          <a:p>
            <a:pPr algn="r"/>
            <a:r>
              <a:rPr lang="en-US" sz="2775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Empresas que NÃO Inovaram e Quebraram</a:t>
            </a:r>
          </a:p>
        </p:txBody>
      </p:sp>
      <p:pic>
        <p:nvPicPr>
          <p:cNvPr id="10246" name="Picture 6" descr="BlackBerry Bold 9930 | CrackBerry">
            <a:extLst>
              <a:ext uri="{FF2B5EF4-FFF2-40B4-BE49-F238E27FC236}">
                <a16:creationId xmlns:a16="http://schemas.microsoft.com/office/drawing/2014/main" id="{52522761-F7FF-C30A-7CC1-B1646548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"/>
          <a:stretch>
            <a:fillRect/>
          </a:stretch>
        </p:blipFill>
        <p:spPr bwMode="auto">
          <a:xfrm>
            <a:off x="1" y="995199"/>
            <a:ext cx="3893075" cy="4147789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mo a falência da Blockbuster tornou a Netflix a maior empresa de mídia do  mundo">
            <a:extLst>
              <a:ext uri="{FF2B5EF4-FFF2-40B4-BE49-F238E27FC236}">
                <a16:creationId xmlns:a16="http://schemas.microsoft.com/office/drawing/2014/main" id="{FC83F6D9-39E6-09A3-BE48-4A1153B6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1" b="1"/>
          <a:stretch>
            <a:fillRect/>
          </a:stretch>
        </p:blipFill>
        <p:spPr bwMode="auto">
          <a:xfrm>
            <a:off x="3055805" y="1"/>
            <a:ext cx="2981584" cy="2391816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ilme 35mm Kodak Colorplus 200 36 poses">
            <a:extLst>
              <a:ext uri="{FF2B5EF4-FFF2-40B4-BE49-F238E27FC236}">
                <a16:creationId xmlns:a16="http://schemas.microsoft.com/office/drawing/2014/main" id="{CE8BC4D8-6DFB-B001-24E0-234EEC23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5" b="5"/>
          <a:stretch>
            <a:fillRect/>
          </a:stretch>
        </p:blipFill>
        <p:spPr bwMode="auto">
          <a:xfrm>
            <a:off x="6177318" y="1"/>
            <a:ext cx="2966682" cy="3011255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0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00EC-33A8-97A7-7F42-699C482B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/>
              <a:t>Empresas que Inovaram e Quebraram</a:t>
            </a:r>
            <a:endParaRPr lang="pt-BR" dirty="0"/>
          </a:p>
        </p:txBody>
      </p:sp>
      <p:pic>
        <p:nvPicPr>
          <p:cNvPr id="11266" name="Picture 2" descr="Há 55 anos, Gurgel começava sonho de ser fabricante brasileira de carros">
            <a:extLst>
              <a:ext uri="{FF2B5EF4-FFF2-40B4-BE49-F238E27FC236}">
                <a16:creationId xmlns:a16="http://schemas.microsoft.com/office/drawing/2014/main" id="{C18D15A9-B5FE-6C0A-2C1D-3582269F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613647"/>
            <a:ext cx="3784397" cy="21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oogle Glass: The biggest failure of Google | Awesome Analytics">
            <a:extLst>
              <a:ext uri="{FF2B5EF4-FFF2-40B4-BE49-F238E27FC236}">
                <a16:creationId xmlns:a16="http://schemas.microsoft.com/office/drawing/2014/main" id="{5121FD9C-A51C-CB7C-5331-D3EA2872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48" y="1613646"/>
            <a:ext cx="3784397" cy="21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ELULAR GRADIENTE VIBE GMP-3 MP3 PLAYER - Infotecline">
            <a:extLst>
              <a:ext uri="{FF2B5EF4-FFF2-40B4-BE49-F238E27FC236}">
                <a16:creationId xmlns:a16="http://schemas.microsoft.com/office/drawing/2014/main" id="{B6CA6480-3E07-97CE-9B07-33D48779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80" y="1336744"/>
            <a:ext cx="3642641" cy="36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0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089FF-A4C2-0DBD-06BF-46FAED12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05FE0-44F7-7B66-A214-8DEDA928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O que importa no final?</a:t>
            </a:r>
          </a:p>
        </p:txBody>
      </p:sp>
      <p:pic>
        <p:nvPicPr>
          <p:cNvPr id="12294" name="Picture 6" descr="Brasil é 1º lugar no mundo em experiência do cliente">
            <a:extLst>
              <a:ext uri="{FF2B5EF4-FFF2-40B4-BE49-F238E27FC236}">
                <a16:creationId xmlns:a16="http://schemas.microsoft.com/office/drawing/2014/main" id="{2871D143-8AB3-9485-60C4-EBCD1E71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1453"/>
            <a:ext cx="85725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EDBF4A5-A973-5543-74B9-8C86476A2FA8}"/>
              </a:ext>
            </a:extLst>
          </p:cNvPr>
          <p:cNvSpPr txBox="1">
            <a:spLocks/>
          </p:cNvSpPr>
          <p:nvPr/>
        </p:nvSpPr>
        <p:spPr>
          <a:xfrm>
            <a:off x="628650" y="37659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dirty="0"/>
              <a:t>A Satisfação do Seu Cliente!</a:t>
            </a:r>
          </a:p>
        </p:txBody>
      </p:sp>
    </p:spTree>
    <p:extLst>
      <p:ext uri="{BB962C8B-B14F-4D97-AF65-F5344CB8AC3E}">
        <p14:creationId xmlns:p14="http://schemas.microsoft.com/office/powerpoint/2010/main" val="50720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 rotWithShape="1">
          <a:blip r:embed="rId3">
            <a:alphaModFix/>
          </a:blip>
          <a:srcRect l="35204" r="3302"/>
          <a:stretch/>
        </p:blipFill>
        <p:spPr>
          <a:xfrm>
            <a:off x="3520975" y="0"/>
            <a:ext cx="56230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/>
          <p:nvPr/>
        </p:nvSpPr>
        <p:spPr>
          <a:xfrm>
            <a:off x="746500" y="251382"/>
            <a:ext cx="202965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indicadores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" name="Google Shape;109;p26"/>
          <p:cNvSpPr txBox="1"/>
          <p:nvPr/>
        </p:nvSpPr>
        <p:spPr>
          <a:xfrm>
            <a:off x="746500" y="1610700"/>
            <a:ext cx="2916300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Indicadores são informações que permitem descrever, classificar, ordenar, comparar ou quantificar de maneira sistemática aspectos de uma realidade e que atendam às necessidades dos tomadores de decisões.</a:t>
            </a:r>
            <a:endParaRPr sz="105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4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082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945EB-157F-3A65-8D76-F4A6878D0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scubra como ser mais criativo com 4 dicas fáceis!">
            <a:extLst>
              <a:ext uri="{FF2B5EF4-FFF2-40B4-BE49-F238E27FC236}">
                <a16:creationId xmlns:a16="http://schemas.microsoft.com/office/drawing/2014/main" id="{455344D9-32C4-F8D1-FFBF-482C954FC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1"/>
            <a:ext cx="914398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C3BAAEF-DEE2-7092-B45C-123C49E6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41771"/>
            <a:ext cx="6858000" cy="2175389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4500" dirty="0" err="1">
                <a:solidFill>
                  <a:srgbClr val="FFFFFF"/>
                </a:solidFill>
              </a:rPr>
              <a:t>Vc</a:t>
            </a:r>
            <a:r>
              <a:rPr lang="en-US" sz="4500" dirty="0">
                <a:solidFill>
                  <a:srgbClr val="FFFFFF"/>
                </a:solidFill>
              </a:rPr>
              <a:t> é a </a:t>
            </a:r>
            <a:r>
              <a:rPr lang="en-US" sz="4500" dirty="0" err="1">
                <a:solidFill>
                  <a:srgbClr val="FFFFFF"/>
                </a:solidFill>
              </a:rPr>
              <a:t>Parte</a:t>
            </a:r>
            <a:r>
              <a:rPr lang="en-US" sz="4500" dirty="0">
                <a:solidFill>
                  <a:srgbClr val="FFFFFF"/>
                </a:solidFill>
              </a:rPr>
              <a:t> Mais </a:t>
            </a:r>
            <a:r>
              <a:rPr lang="en-US" sz="4500" dirty="0" err="1">
                <a:solidFill>
                  <a:srgbClr val="FFFFFF"/>
                </a:solidFill>
              </a:rPr>
              <a:t>Importante</a:t>
            </a:r>
            <a:r>
              <a:rPr lang="en-US" sz="4500" dirty="0">
                <a:solidFill>
                  <a:srgbClr val="FFFFFF"/>
                </a:solidFill>
              </a:rPr>
              <a:t> no </a:t>
            </a:r>
            <a:r>
              <a:rPr lang="en-US" sz="4500" dirty="0" err="1">
                <a:solidFill>
                  <a:srgbClr val="FFFFFF"/>
                </a:solidFill>
              </a:rPr>
              <a:t>Processo</a:t>
            </a:r>
            <a:r>
              <a:rPr lang="en-US" sz="4500" dirty="0">
                <a:solidFill>
                  <a:srgbClr val="FFFFFF"/>
                </a:solidFill>
              </a:rPr>
              <a:t> de </a:t>
            </a:r>
            <a:r>
              <a:rPr lang="en-US" sz="4500" dirty="0" err="1">
                <a:solidFill>
                  <a:srgbClr val="FFFFFF"/>
                </a:solidFill>
              </a:rPr>
              <a:t>Inovação</a:t>
            </a: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3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3681D-A834-AB7A-87EB-E2317B5F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valo ou ator se machucavam muito durante as filmagens de faroeste? :  r/criterion">
            <a:extLst>
              <a:ext uri="{FF2B5EF4-FFF2-40B4-BE49-F238E27FC236}">
                <a16:creationId xmlns:a16="http://schemas.microsoft.com/office/drawing/2014/main" id="{BA7E99B2-9D13-AE98-B737-3552F55A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226"/>
          <a:stretch>
            <a:fillRect/>
          </a:stretch>
        </p:blipFill>
        <p:spPr bwMode="auto">
          <a:xfrm>
            <a:off x="15" y="7"/>
            <a:ext cx="914169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B1A14F-C3C1-568F-B430-5E6FB02A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55" y="882114"/>
            <a:ext cx="7734749" cy="2297430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3825" dirty="0" err="1">
                <a:solidFill>
                  <a:schemeClr val="bg1"/>
                </a:solidFill>
              </a:rPr>
              <a:t>Enquanto</a:t>
            </a:r>
            <a:r>
              <a:rPr lang="en-US" sz="3825" dirty="0">
                <a:solidFill>
                  <a:schemeClr val="bg1"/>
                </a:solidFill>
              </a:rPr>
              <a:t> Henry Ford </a:t>
            </a:r>
            <a:r>
              <a:rPr lang="en-US" sz="3825" dirty="0" err="1">
                <a:solidFill>
                  <a:schemeClr val="bg1"/>
                </a:solidFill>
              </a:rPr>
              <a:t>construía</a:t>
            </a:r>
            <a:r>
              <a:rPr lang="en-US" sz="3825" dirty="0">
                <a:solidFill>
                  <a:schemeClr val="bg1"/>
                </a:solidFill>
              </a:rPr>
              <a:t> </a:t>
            </a:r>
            <a:r>
              <a:rPr lang="en-US" sz="3825" dirty="0" err="1">
                <a:solidFill>
                  <a:schemeClr val="bg1"/>
                </a:solidFill>
              </a:rPr>
              <a:t>carros</a:t>
            </a:r>
            <a:r>
              <a:rPr lang="en-US" sz="3825" dirty="0">
                <a:solidFill>
                  <a:schemeClr val="bg1"/>
                </a:solidFill>
              </a:rPr>
              <a:t>, outros </a:t>
            </a:r>
            <a:r>
              <a:rPr lang="en-US" sz="3825" dirty="0" err="1">
                <a:solidFill>
                  <a:schemeClr val="bg1"/>
                </a:solidFill>
              </a:rPr>
              <a:t>executivos</a:t>
            </a:r>
            <a:r>
              <a:rPr lang="en-US" sz="3825" dirty="0">
                <a:solidFill>
                  <a:schemeClr val="bg1"/>
                </a:solidFill>
              </a:rPr>
              <a:t> </a:t>
            </a:r>
            <a:r>
              <a:rPr lang="en-US" sz="3825" dirty="0" err="1">
                <a:solidFill>
                  <a:schemeClr val="bg1"/>
                </a:solidFill>
              </a:rPr>
              <a:t>estavam</a:t>
            </a:r>
            <a:r>
              <a:rPr lang="en-US" sz="3825" dirty="0">
                <a:solidFill>
                  <a:schemeClr val="bg1"/>
                </a:solidFill>
              </a:rPr>
              <a:t> </a:t>
            </a:r>
            <a:r>
              <a:rPr lang="en-US" sz="3825" dirty="0" err="1">
                <a:solidFill>
                  <a:schemeClr val="bg1"/>
                </a:solidFill>
              </a:rPr>
              <a:t>querendo</a:t>
            </a:r>
            <a:r>
              <a:rPr lang="en-US" sz="3825" dirty="0">
                <a:solidFill>
                  <a:schemeClr val="bg1"/>
                </a:solidFill>
              </a:rPr>
              <a:t> </a:t>
            </a:r>
            <a:r>
              <a:rPr lang="en-US" sz="3825" dirty="0" err="1">
                <a:solidFill>
                  <a:schemeClr val="bg1"/>
                </a:solidFill>
              </a:rPr>
              <a:t>melhorar</a:t>
            </a:r>
            <a:r>
              <a:rPr lang="en-US" sz="3825" dirty="0">
                <a:solidFill>
                  <a:schemeClr val="bg1"/>
                </a:solidFill>
              </a:rPr>
              <a:t> a </a:t>
            </a:r>
            <a:r>
              <a:rPr lang="en-US" sz="3825" dirty="0" err="1">
                <a:solidFill>
                  <a:schemeClr val="bg1"/>
                </a:solidFill>
              </a:rPr>
              <a:t>ferradura</a:t>
            </a:r>
            <a:endParaRPr lang="en-US" sz="3825" dirty="0">
              <a:solidFill>
                <a:schemeClr val="bg1"/>
              </a:solidFill>
            </a:endParaRP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B1B16D45-35AF-6A5E-1F04-501F43CA7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83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69456-B828-8D8F-3C4D-E1FABDD92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no interior, cama, homem&#10;&#10;O conteúdo gerado por IA pode estar incorreto.">
            <a:extLst>
              <a:ext uri="{FF2B5EF4-FFF2-40B4-BE49-F238E27FC236}">
                <a16:creationId xmlns:a16="http://schemas.microsoft.com/office/drawing/2014/main" id="{98071C60-8302-FB8D-F360-DB06F692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Imagem 5" descr="Homem com os braços cruzados&#10;&#10;O conteúdo gerado por IA pode estar incorreto.">
            <a:extLst>
              <a:ext uri="{FF2B5EF4-FFF2-40B4-BE49-F238E27FC236}">
                <a16:creationId xmlns:a16="http://schemas.microsoft.com/office/drawing/2014/main" id="{87614B68-005E-C213-5AE2-2EB530989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817" y="-501859"/>
            <a:ext cx="6358841" cy="6358841"/>
          </a:xfrm>
          <a:prstGeom prst="rect">
            <a:avLst/>
          </a:prstGeom>
        </p:spPr>
      </p:pic>
      <p:pic>
        <p:nvPicPr>
          <p:cNvPr id="8" name="Imagem 7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4DA95049-400E-94DD-47F5-9D52DBD82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91" y="237200"/>
            <a:ext cx="5002211" cy="500221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039E5E6-E510-0AC3-AD70-10CE2E81337B}"/>
              </a:ext>
            </a:extLst>
          </p:cNvPr>
          <p:cNvSpPr txBox="1"/>
          <p:nvPr/>
        </p:nvSpPr>
        <p:spPr>
          <a:xfrm>
            <a:off x="5186274" y="592632"/>
            <a:ext cx="31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000" b="1" i="1">
                <a:solidFill>
                  <a:schemeClr val="bg1"/>
                </a:solidFill>
                <a:cs typeface="Courier New" panose="02070309020205020404" pitchFamily="49" charset="0"/>
              </a:defRPr>
            </a:lvl1pPr>
          </a:lstStyle>
          <a:p>
            <a:pPr algn="ctr"/>
            <a:r>
              <a:rPr lang="pt-BR" sz="1800" b="0" i="0" dirty="0">
                <a:solidFill>
                  <a:srgbClr val="FF0000"/>
                </a:solidFill>
              </a:rPr>
              <a:t>@murilosilvamentor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5CCD81-A38D-7691-D532-646058B63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942" y="619228"/>
            <a:ext cx="1991379" cy="19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4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>
          <a:extLst>
            <a:ext uri="{FF2B5EF4-FFF2-40B4-BE49-F238E27FC236}">
              <a16:creationId xmlns:a16="http://schemas.microsoft.com/office/drawing/2014/main" id="{C19ED6C8-E937-9C36-5C9B-4935C95B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02D6AC-7576-9E22-292D-146B6A6A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oogle Shape;99;p25">
            <a:extLst>
              <a:ext uri="{FF2B5EF4-FFF2-40B4-BE49-F238E27FC236}">
                <a16:creationId xmlns:a16="http://schemas.microsoft.com/office/drawing/2014/main" id="{7402885C-2C0C-192D-626F-CF0A9504AD4D}"/>
              </a:ext>
            </a:extLst>
          </p:cNvPr>
          <p:cNvSpPr txBox="1"/>
          <p:nvPr/>
        </p:nvSpPr>
        <p:spPr>
          <a:xfrm>
            <a:off x="897000" y="1947150"/>
            <a:ext cx="34527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Celebrar trajetórias é reconhecer o valor de quem constrói nossa história.</a:t>
            </a:r>
            <a:endParaRPr sz="105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25">
            <a:extLst>
              <a:ext uri="{FF2B5EF4-FFF2-40B4-BE49-F238E27FC236}">
                <a16:creationId xmlns:a16="http://schemas.microsoft.com/office/drawing/2014/main" id="{55C13A6C-E113-53C0-F4CB-15337E536FB1}"/>
              </a:ext>
            </a:extLst>
          </p:cNvPr>
          <p:cNvSpPr txBox="1"/>
          <p:nvPr/>
        </p:nvSpPr>
        <p:spPr>
          <a:xfrm>
            <a:off x="897000" y="1142150"/>
            <a:ext cx="3675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homenagem</a:t>
            </a:r>
            <a:endParaRPr sz="34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01" name="Google Shape;101;p25">
            <a:extLst>
              <a:ext uri="{FF2B5EF4-FFF2-40B4-BE49-F238E27FC236}">
                <a16:creationId xmlns:a16="http://schemas.microsoft.com/office/drawing/2014/main" id="{2C5940D2-7ACA-9CA6-28A8-4F0CB7688DB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350" y="3573455"/>
            <a:ext cx="1638925" cy="41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443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618E9238-1347-9475-3915-9380A738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DE53E581-208D-DCC6-4A06-0C95DEC9A12A}"/>
              </a:ext>
            </a:extLst>
          </p:cNvPr>
          <p:cNvSpPr txBox="1"/>
          <p:nvPr/>
        </p:nvSpPr>
        <p:spPr>
          <a:xfrm>
            <a:off x="188447" y="15558"/>
            <a:ext cx="345570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CÉSÃO – 35 ANOS!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00518B-CCD5-D381-CD01-622DCDBDA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3" y="516947"/>
            <a:ext cx="2709582" cy="23971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BE37636-283A-1512-E257-3DCCC4E9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05" y="2914064"/>
            <a:ext cx="3618283" cy="222943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D3B491-26BC-1DE3-BE8C-ED42E9982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125" y="0"/>
            <a:ext cx="1854875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B2478BB-8EEB-9A95-E0F9-FC614D5A9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267" y="0"/>
            <a:ext cx="3429000" cy="25717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F0B8BE4-8B0D-56F4-535C-DB359E0C6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801" y="2571749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21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E4208F88-A37B-C80B-396D-4E4484219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>
            <a:extLst>
              <a:ext uri="{FF2B5EF4-FFF2-40B4-BE49-F238E27FC236}">
                <a16:creationId xmlns:a16="http://schemas.microsoft.com/office/drawing/2014/main" id="{414ADE34-88CB-B3A2-EE12-60D19D525DA9}"/>
              </a:ext>
            </a:extLst>
          </p:cNvPr>
          <p:cNvSpPr txBox="1"/>
          <p:nvPr/>
        </p:nvSpPr>
        <p:spPr>
          <a:xfrm>
            <a:off x="746499" y="317300"/>
            <a:ext cx="321365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CÉSÃO – 35 ANOS!</a:t>
            </a:r>
            <a:endParaRPr sz="2400" dirty="0">
              <a:solidFill>
                <a:srgbClr val="01234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10" name="Google Shape;110;p26">
            <a:extLst>
              <a:ext uri="{FF2B5EF4-FFF2-40B4-BE49-F238E27FC236}">
                <a16:creationId xmlns:a16="http://schemas.microsoft.com/office/drawing/2014/main" id="{3F1E11A8-53C9-CB2D-F603-D61029BA2E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7161914" y="4426000"/>
            <a:ext cx="156977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EEA643C-699A-FB1A-7F94-4D13DD2D0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64" y="1214717"/>
            <a:ext cx="6142203" cy="25639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ABD2D5-D985-F559-E8B4-20F36FA5C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752" y="1214717"/>
            <a:ext cx="1903084" cy="10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3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68E5EED2-552F-12F7-BA48-98A73EF779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p26">
            <a:extLst>
              <a:ext uri="{FF2B5EF4-FFF2-40B4-BE49-F238E27FC236}">
                <a16:creationId xmlns:a16="http://schemas.microsoft.com/office/drawing/2014/main" id="{A01CBECC-1475-23AF-A7BE-D628F46A9EB1}"/>
              </a:ext>
            </a:extLst>
          </p:cNvPr>
          <p:cNvSpPr txBox="1"/>
          <p:nvPr/>
        </p:nvSpPr>
        <p:spPr>
          <a:xfrm>
            <a:off x="327047" y="317300"/>
            <a:ext cx="326331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265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012340"/>
                </a:solidFill>
                <a:latin typeface="Bebas Neue"/>
                <a:ea typeface="Bebas Neue"/>
                <a:cs typeface="Bebas Neue"/>
                <a:sym typeface="Bebas Neue"/>
              </a:rPr>
              <a:t>PALAVRA DO DIRETOR EXECUTIVO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7A9436B-665B-611E-4CA4-5A9B42609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836" y="742694"/>
            <a:ext cx="4220164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39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C164A0-92DD-0D51-0432-F75BAB161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4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F9AB13F2-570B-9DC8-E6D1-BF44DF81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E87718AA-593E-E924-1646-5D885BB865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8156127-C3AE-3158-87FA-9A3D533B96E9}"/>
              </a:ext>
            </a:extLst>
          </p:cNvPr>
          <p:cNvSpPr txBox="1"/>
          <p:nvPr/>
        </p:nvSpPr>
        <p:spPr>
          <a:xfrm>
            <a:off x="2965077" y="3220083"/>
            <a:ext cx="5883088" cy="17543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86,05% | 2025 – 77,73%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Aumentamos as metas de 24 para 25, porém, algumas ferramentas e metodologias foram sendo implementadas durante o ano fazendo com que não atingíssemos a meta de atração de clientes, de maior peso.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No final do ano fizemos ajustes na relação com os atuais parceiros e fizemos a contratação de novas ferramentas, parceiros e investimentos em impulsionamento. Estes resultados devem surtir efeito no primeiro trimestre de 2026.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Assegurar que os investimentos adotados no final do ano revertam-se em atração de clientes.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322DF5-AB15-BF69-4BFE-CDFDFBBE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5" y="148919"/>
            <a:ext cx="7621170" cy="29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8DBB5030-2623-79CA-FD42-9B6EE3ECE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8A761126-58A9-B965-BAF2-A8D88E3BBD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077A9B0-98C1-A599-716D-0CBFFF4A53EA}"/>
              </a:ext>
            </a:extLst>
          </p:cNvPr>
          <p:cNvSpPr txBox="1"/>
          <p:nvPr/>
        </p:nvSpPr>
        <p:spPr>
          <a:xfrm>
            <a:off x="2965077" y="3199911"/>
            <a:ext cx="5883088" cy="18928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62,38% | 2025 – 65,60%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Houve melhora em relação à 2024, próximo de 3%, investindo em ferramenta e processos. Mas ainda é necessário ampliar e controlar os processos para atingir a expectativa da organização.</a:t>
            </a:r>
          </a:p>
          <a:p>
            <a:endParaRPr lang="pt-BR" sz="9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Ajustes no processo trouxeram redução nas concessões, resultando em melhora do ticket médio (ainda que abaixo do esperado) e queda nas customizações feitas em cortesia.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As etapas de “pré-vendas” estão abaixo do esperado, culminando em não atingimento das metas de vendas.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Estão sendo implementadas novas ferramentas e metodologias no processo para impulsionar tanto o inbound quanto outbound.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BEC173-BB82-7214-F8A4-0D9015CE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73" y="89747"/>
            <a:ext cx="7129171" cy="30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6C6617B9-2C52-0711-B5CA-90DA8BDC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9F266E4F-482D-0505-E49F-3C1F03C377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15063F1-CE5E-0774-82AA-5F6500E1CEE1}"/>
              </a:ext>
            </a:extLst>
          </p:cNvPr>
          <p:cNvSpPr txBox="1"/>
          <p:nvPr/>
        </p:nvSpPr>
        <p:spPr>
          <a:xfrm>
            <a:off x="2965077" y="3240255"/>
            <a:ext cx="5883088" cy="17543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75,08% | 2025 – 74,87%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Manteve-se praticamente no mesmo patamar.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Atuação do PMO também para projetos de sustentação da Base Instalada – SINC PRO.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Introdução da meta de venda de horas.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Os indicadores serão atualizados para incluir aspectos que hoje não são medidos e geram problemas nas entregas de projetos.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Alguns projetos extrapolaram o orçamento devido à metodologia não atingir 100% do público atual da Support. Estão sendo implantadas melhorias neste ponto.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52B8E4-F599-9ABA-95C4-D38BB97FF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4" y="104127"/>
            <a:ext cx="7896331" cy="304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90BA99B5-D9C6-DB29-037B-BB37825C7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4D9CA2EF-A3C2-4E8F-828F-D38792426F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DAD8422-EF5F-1E4D-09FB-D35035C546A2}"/>
              </a:ext>
            </a:extLst>
          </p:cNvPr>
          <p:cNvSpPr txBox="1"/>
          <p:nvPr/>
        </p:nvSpPr>
        <p:spPr>
          <a:xfrm>
            <a:off x="2810435" y="3206633"/>
            <a:ext cx="6044453" cy="17543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73,44% | 2025 – 80,01%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Melhora de aproximadamente 7% em relação ao ano anterior. Houve grande mudança na questão cultural do departamento em relação à gerar receita a partir da aplicação de horas técnicas.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 venda e aplicação das horas foram afetadas positivamente com a mudança de cultura.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O aspecto de inovação vem sendo conduzido de maneira alinhada ao planejamento estratégico da empresa, por exemplo, na introdução da IA como ferramenta na produção de materiais EAD.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 migração do SINC para a nova versão não foi atingida. Para o próximo ano, a responsabilidade de convencer o cliente será dividida com o setor de Relacionamento com o Cliente.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155C41-0CA6-F769-59B9-017088E0E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68" y="57746"/>
            <a:ext cx="8172063" cy="29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7CFD33AC-2008-CC0E-7B08-824D45AC9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0;p26">
            <a:extLst>
              <a:ext uri="{FF2B5EF4-FFF2-40B4-BE49-F238E27FC236}">
                <a16:creationId xmlns:a16="http://schemas.microsoft.com/office/drawing/2014/main" id="{11144027-C9A0-82E4-C5FB-33A5AA38D4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012" t="42921" r="22102" b="42831"/>
          <a:stretch/>
        </p:blipFill>
        <p:spPr>
          <a:xfrm>
            <a:off x="838525" y="3602250"/>
            <a:ext cx="156977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10CDE71-8600-6812-202A-16B10DF8C428}"/>
              </a:ext>
            </a:extLst>
          </p:cNvPr>
          <p:cNvSpPr txBox="1"/>
          <p:nvPr/>
        </p:nvSpPr>
        <p:spPr>
          <a:xfrm>
            <a:off x="2965077" y="3240255"/>
            <a:ext cx="5883088" cy="1754326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Comparativo 2024 – 93,37% | 2025 – 97,26%</a:t>
            </a:r>
          </a:p>
          <a:p>
            <a:pPr lvl="1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Melhorou o nível que já estava no ótimo.</a:t>
            </a:r>
          </a:p>
          <a:p>
            <a:pPr lvl="1"/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Destaque Positivo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Introdução do compromisso de venda de horas, que apesar de não atingido, integralmente, quebrou paradigmas e atingiu um resultado satisfatório.</a:t>
            </a:r>
          </a:p>
          <a:p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Início da implementação da SIA (Inteligência Artificial Support) como Atendente Virtual nas aberturas de protocolo, aliada a implantação do Whatsapp como canal de comunicação.</a:t>
            </a:r>
          </a:p>
          <a:p>
            <a:endParaRPr lang="pt-BR" sz="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pt-BR" sz="900" b="1" dirty="0">
                <a:solidFill>
                  <a:srgbClr val="002060"/>
                </a:solidFill>
                <a:latin typeface="Montserrat" panose="00000500000000000000" pitchFamily="2" charset="0"/>
              </a:rPr>
              <a:t>Ponto de Atenção</a:t>
            </a:r>
          </a:p>
          <a:p>
            <a:pPr lvl="4"/>
            <a:r>
              <a:rPr lang="pt-BR" sz="900" dirty="0">
                <a:solidFill>
                  <a:srgbClr val="002060"/>
                </a:solidFill>
                <a:latin typeface="Montserrat" panose="00000500000000000000" pitchFamily="2" charset="0"/>
              </a:rPr>
              <a:t>     Apesar de as métricas atuais estarem em nível de excelência, buscar a redução do tempo médio de atendimento.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A7C1EC-D8E9-C26D-C293-121A5A311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35" y="148919"/>
            <a:ext cx="8552330" cy="29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618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1744</Words>
  <Application>Microsoft Office PowerPoint</Application>
  <PresentationFormat>Apresentação na tela (16:9)</PresentationFormat>
  <Paragraphs>249</Paragraphs>
  <Slides>47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Arial</vt:lpstr>
      <vt:lpstr>Bebas Neue</vt:lpstr>
      <vt:lpstr>Courier New</vt:lpstr>
      <vt:lpstr>Montserrat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Recomendação de Leitura</vt:lpstr>
      <vt:lpstr>Apresentação do PowerPoint</vt:lpstr>
      <vt:lpstr>Ir pro Vale do Silício  NÃO é INOVAÇÃO!!!</vt:lpstr>
      <vt:lpstr>Apresentação do PowerPoint</vt:lpstr>
      <vt:lpstr>Empresas que NÃO Inovaram e Quebraram</vt:lpstr>
      <vt:lpstr>Empresas que Inovaram e Quebraram</vt:lpstr>
      <vt:lpstr>O que importa no final?</vt:lpstr>
      <vt:lpstr>Vc é a Parte Mais Importante no Processo de Inovação</vt:lpstr>
      <vt:lpstr>Enquanto Henry Ford construía carros, outros executivos estavam querendo melhorar a ferradura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Diogo Sacoman</dc:creator>
  <cp:lastModifiedBy>SUPPORT | Diogo</cp:lastModifiedBy>
  <cp:revision>45</cp:revision>
  <dcterms:modified xsi:type="dcterms:W3CDTF">2025-12-13T12:47:31Z</dcterms:modified>
</cp:coreProperties>
</file>